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79" r:id="rId5"/>
    <p:sldId id="280" r:id="rId6"/>
    <p:sldId id="278" r:id="rId7"/>
    <p:sldId id="259" r:id="rId8"/>
    <p:sldId id="260" r:id="rId9"/>
    <p:sldId id="261" r:id="rId10"/>
    <p:sldId id="262" r:id="rId11"/>
    <p:sldId id="263" r:id="rId12"/>
    <p:sldId id="264" r:id="rId13"/>
    <p:sldId id="265" r:id="rId14"/>
    <p:sldId id="266" r:id="rId15"/>
    <p:sldId id="267" r:id="rId16"/>
    <p:sldId id="269" r:id="rId17"/>
    <p:sldId id="268" r:id="rId18"/>
    <p:sldId id="281" r:id="rId19"/>
    <p:sldId id="270" r:id="rId20"/>
    <p:sldId id="271" r:id="rId21"/>
    <p:sldId id="272" r:id="rId22"/>
    <p:sldId id="273" r:id="rId23"/>
    <p:sldId id="274"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D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16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6180C6-9A7C-4284-91F2-4898E8EC72CF}" type="datetimeFigureOut">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9769A-E0D5-4394-9B96-E65F7E677771}" type="slidenum">
              <a:rPr lang="en-GB" smtClean="0"/>
              <a:t>‹#›</a:t>
            </a:fld>
            <a:endParaRPr lang="en-GB"/>
          </a:p>
        </p:txBody>
      </p:sp>
    </p:spTree>
    <p:extLst>
      <p:ext uri="{BB962C8B-B14F-4D97-AF65-F5344CB8AC3E}">
        <p14:creationId xmlns:p14="http://schemas.microsoft.com/office/powerpoint/2010/main" val="172363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6180C6-9A7C-4284-91F2-4898E8EC72CF}" type="datetimeFigureOut">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9769A-E0D5-4394-9B96-E65F7E677771}" type="slidenum">
              <a:rPr lang="en-GB" smtClean="0"/>
              <a:t>‹#›</a:t>
            </a:fld>
            <a:endParaRPr lang="en-GB"/>
          </a:p>
        </p:txBody>
      </p:sp>
    </p:spTree>
    <p:extLst>
      <p:ext uri="{BB962C8B-B14F-4D97-AF65-F5344CB8AC3E}">
        <p14:creationId xmlns:p14="http://schemas.microsoft.com/office/powerpoint/2010/main" val="192569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6180C6-9A7C-4284-91F2-4898E8EC72CF}" type="datetimeFigureOut">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9769A-E0D5-4394-9B96-E65F7E677771}" type="slidenum">
              <a:rPr lang="en-GB" smtClean="0"/>
              <a:t>‹#›</a:t>
            </a:fld>
            <a:endParaRPr lang="en-GB"/>
          </a:p>
        </p:txBody>
      </p:sp>
    </p:spTree>
    <p:extLst>
      <p:ext uri="{BB962C8B-B14F-4D97-AF65-F5344CB8AC3E}">
        <p14:creationId xmlns:p14="http://schemas.microsoft.com/office/powerpoint/2010/main" val="188944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6180C6-9A7C-4284-91F2-4898E8EC72CF}" type="datetimeFigureOut">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9769A-E0D5-4394-9B96-E65F7E677771}" type="slidenum">
              <a:rPr lang="en-GB" smtClean="0"/>
              <a:t>‹#›</a:t>
            </a:fld>
            <a:endParaRPr lang="en-GB"/>
          </a:p>
        </p:txBody>
      </p:sp>
    </p:spTree>
    <p:extLst>
      <p:ext uri="{BB962C8B-B14F-4D97-AF65-F5344CB8AC3E}">
        <p14:creationId xmlns:p14="http://schemas.microsoft.com/office/powerpoint/2010/main" val="137985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6180C6-9A7C-4284-91F2-4898E8EC72CF}" type="datetimeFigureOut">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9769A-E0D5-4394-9B96-E65F7E677771}" type="slidenum">
              <a:rPr lang="en-GB" smtClean="0"/>
              <a:t>‹#›</a:t>
            </a:fld>
            <a:endParaRPr lang="en-GB"/>
          </a:p>
        </p:txBody>
      </p:sp>
    </p:spTree>
    <p:extLst>
      <p:ext uri="{BB962C8B-B14F-4D97-AF65-F5344CB8AC3E}">
        <p14:creationId xmlns:p14="http://schemas.microsoft.com/office/powerpoint/2010/main" val="1915457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6180C6-9A7C-4284-91F2-4898E8EC72CF}" type="datetimeFigureOut">
              <a:rPr lang="en-GB" smtClean="0"/>
              <a:t>27/03/2020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9769A-E0D5-4394-9B96-E65F7E677771}" type="slidenum">
              <a:rPr lang="en-GB" smtClean="0"/>
              <a:t>‹#›</a:t>
            </a:fld>
            <a:endParaRPr lang="en-GB"/>
          </a:p>
        </p:txBody>
      </p:sp>
    </p:spTree>
    <p:extLst>
      <p:ext uri="{BB962C8B-B14F-4D97-AF65-F5344CB8AC3E}">
        <p14:creationId xmlns:p14="http://schemas.microsoft.com/office/powerpoint/2010/main" val="120471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6180C6-9A7C-4284-91F2-4898E8EC72CF}" type="datetimeFigureOut">
              <a:rPr lang="en-GB" smtClean="0"/>
              <a:t>27/03/2020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59769A-E0D5-4394-9B96-E65F7E677771}" type="slidenum">
              <a:rPr lang="en-GB" smtClean="0"/>
              <a:t>‹#›</a:t>
            </a:fld>
            <a:endParaRPr lang="en-GB"/>
          </a:p>
        </p:txBody>
      </p:sp>
    </p:spTree>
    <p:extLst>
      <p:ext uri="{BB962C8B-B14F-4D97-AF65-F5344CB8AC3E}">
        <p14:creationId xmlns:p14="http://schemas.microsoft.com/office/powerpoint/2010/main" val="2747267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6180C6-9A7C-4284-91F2-4898E8EC72CF}" type="datetimeFigureOut">
              <a:rPr lang="en-GB" smtClean="0"/>
              <a:t>27/03/2020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59769A-E0D5-4394-9B96-E65F7E677771}" type="slidenum">
              <a:rPr lang="en-GB" smtClean="0"/>
              <a:t>‹#›</a:t>
            </a:fld>
            <a:endParaRPr lang="en-GB"/>
          </a:p>
        </p:txBody>
      </p:sp>
    </p:spTree>
    <p:extLst>
      <p:ext uri="{BB962C8B-B14F-4D97-AF65-F5344CB8AC3E}">
        <p14:creationId xmlns:p14="http://schemas.microsoft.com/office/powerpoint/2010/main" val="130750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180C6-9A7C-4284-91F2-4898E8EC72CF}" type="datetimeFigureOut">
              <a:rPr lang="en-GB" smtClean="0"/>
              <a:t>27/03/2020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59769A-E0D5-4394-9B96-E65F7E677771}" type="slidenum">
              <a:rPr lang="en-GB" smtClean="0"/>
              <a:t>‹#›</a:t>
            </a:fld>
            <a:endParaRPr lang="en-GB"/>
          </a:p>
        </p:txBody>
      </p:sp>
    </p:spTree>
    <p:extLst>
      <p:ext uri="{BB962C8B-B14F-4D97-AF65-F5344CB8AC3E}">
        <p14:creationId xmlns:p14="http://schemas.microsoft.com/office/powerpoint/2010/main" val="91275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180C6-9A7C-4284-91F2-4898E8EC72CF}" type="datetimeFigureOut">
              <a:rPr lang="en-GB" smtClean="0"/>
              <a:t>27/03/2020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9769A-E0D5-4394-9B96-E65F7E677771}" type="slidenum">
              <a:rPr lang="en-GB" smtClean="0"/>
              <a:t>‹#›</a:t>
            </a:fld>
            <a:endParaRPr lang="en-GB"/>
          </a:p>
        </p:txBody>
      </p:sp>
    </p:spTree>
    <p:extLst>
      <p:ext uri="{BB962C8B-B14F-4D97-AF65-F5344CB8AC3E}">
        <p14:creationId xmlns:p14="http://schemas.microsoft.com/office/powerpoint/2010/main" val="2764987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180C6-9A7C-4284-91F2-4898E8EC72CF}" type="datetimeFigureOut">
              <a:rPr lang="en-GB" smtClean="0"/>
              <a:t>27/03/2020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9769A-E0D5-4394-9B96-E65F7E677771}" type="slidenum">
              <a:rPr lang="en-GB" smtClean="0"/>
              <a:t>‹#›</a:t>
            </a:fld>
            <a:endParaRPr lang="en-GB"/>
          </a:p>
        </p:txBody>
      </p:sp>
    </p:spTree>
    <p:extLst>
      <p:ext uri="{BB962C8B-B14F-4D97-AF65-F5344CB8AC3E}">
        <p14:creationId xmlns:p14="http://schemas.microsoft.com/office/powerpoint/2010/main" val="68736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180C6-9A7C-4284-91F2-4898E8EC72CF}" type="datetimeFigureOut">
              <a:rPr lang="en-GB" smtClean="0"/>
              <a:t>27/03/2020</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9769A-E0D5-4394-9B96-E65F7E677771}" type="slidenum">
              <a:rPr lang="en-GB" smtClean="0"/>
              <a:t>‹#›</a:t>
            </a:fld>
            <a:endParaRPr lang="en-GB"/>
          </a:p>
        </p:txBody>
      </p:sp>
    </p:spTree>
    <p:extLst>
      <p:ext uri="{BB962C8B-B14F-4D97-AF65-F5344CB8AC3E}">
        <p14:creationId xmlns:p14="http://schemas.microsoft.com/office/powerpoint/2010/main" val="8955681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5" name="TextBox 4"/>
          <p:cNvSpPr txBox="1"/>
          <p:nvPr/>
        </p:nvSpPr>
        <p:spPr>
          <a:xfrm>
            <a:off x="2019167" y="2667873"/>
            <a:ext cx="5867662" cy="1323439"/>
          </a:xfrm>
          <a:prstGeom prst="rect">
            <a:avLst/>
          </a:prstGeom>
          <a:noFill/>
        </p:spPr>
        <p:txBody>
          <a:bodyPr wrap="square" rtlCol="0">
            <a:spAutoFit/>
          </a:bodyPr>
          <a:lstStyle/>
          <a:p>
            <a:pPr algn="ctr"/>
            <a:r>
              <a:rPr lang="en-GB" sz="8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Artumbria</a:t>
            </a:r>
          </a:p>
        </p:txBody>
      </p:sp>
      <p:sp>
        <p:nvSpPr>
          <p:cNvPr id="9" name="TextBox 8"/>
          <p:cNvSpPr txBox="1"/>
          <p:nvPr/>
        </p:nvSpPr>
        <p:spPr>
          <a:xfrm>
            <a:off x="2515146" y="1959097"/>
            <a:ext cx="4875705" cy="646331"/>
          </a:xfrm>
          <a:prstGeom prst="rect">
            <a:avLst/>
          </a:prstGeom>
          <a:noFill/>
        </p:spPr>
        <p:txBody>
          <a:bodyPr wrap="square" rtlCol="0">
            <a:spAutoFit/>
          </a:bodyPr>
          <a:lstStyle/>
          <a:p>
            <a:pPr algn="ctr"/>
            <a:r>
              <a:rPr lang="en-GB" sz="3600" dirty="0" smtClean="0">
                <a:latin typeface="Baskerville Old Face" panose="02020602080505020303" pitchFamily="18" charset="0"/>
              </a:rPr>
              <a:t>A Player’s Guide to</a:t>
            </a:r>
            <a:endParaRPr lang="en-GB" sz="3600" dirty="0">
              <a:latin typeface="Baskerville Old Face" panose="02020602080505020303" pitchFamily="18" charset="0"/>
            </a:endParaRPr>
          </a:p>
        </p:txBody>
      </p:sp>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5541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378942" y="499742"/>
            <a:ext cx="3739978" cy="400110"/>
          </a:xfrm>
          <a:prstGeom prst="rect">
            <a:avLst/>
          </a:prstGeom>
          <a:noFill/>
        </p:spPr>
        <p:txBody>
          <a:bodyPr wrap="square" rtlCol="0">
            <a:spAutoFit/>
          </a:bodyPr>
          <a:lstStyle/>
          <a:p>
            <a:r>
              <a:rPr lang="en-GB" sz="20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Dragonborn</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1" name="TextBox 10"/>
          <p:cNvSpPr txBox="1"/>
          <p:nvPr/>
        </p:nvSpPr>
        <p:spPr>
          <a:xfrm>
            <a:off x="378943" y="899852"/>
            <a:ext cx="4555524" cy="2893100"/>
          </a:xfrm>
          <a:prstGeom prst="rect">
            <a:avLst/>
          </a:prstGeom>
          <a:noFill/>
        </p:spPr>
        <p:txBody>
          <a:bodyPr wrap="square" rtlCol="0">
            <a:spAutoFit/>
          </a:bodyPr>
          <a:lstStyle/>
          <a:p>
            <a:r>
              <a:rPr lang="en-GB" sz="1400" dirty="0" smtClean="0">
                <a:latin typeface="Baskerville Old Face" panose="02020602080505020303" pitchFamily="18" charset="0"/>
              </a:rPr>
              <a:t>Dragonborn entered the world around the time of the Arcane Rift, millennia ago.  When the Demonic invasion began, dragons broke through into the Material Realm.  Some say this is evidence of Dragons being Demons, others say the arrival was a by-product.  Whatever the causes, Dragons were alien to the world.  However, at some point Dragonborn began to be born from Dragon eggs.  They believe themselves to be their god’s adaptation of Dragons for the Material Realm.  In Artumbria, Dragonborn dwell on the independent island nation of Sertsey.  They are intentionally isolated and few travel to the mainland.  Those that do will be diplomats or magic users who are completing research and will not make permanent residence there.  </a:t>
            </a:r>
            <a:endParaRPr lang="en-GB" sz="1400" dirty="0">
              <a:latin typeface="Baskerville Old Face" panose="020206020805050203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336" y="3792952"/>
            <a:ext cx="1695772" cy="2796221"/>
          </a:xfrm>
          <a:prstGeom prst="rect">
            <a:avLst/>
          </a:prstGeom>
          <a:ln>
            <a:solidFill>
              <a:schemeClr val="tx1"/>
            </a:solidFill>
          </a:ln>
          <a:effectLst>
            <a:softEdge rad="63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1108" y="3792952"/>
            <a:ext cx="2119715" cy="2796221"/>
          </a:xfrm>
          <a:prstGeom prst="rect">
            <a:avLst/>
          </a:prstGeom>
          <a:ln>
            <a:solidFill>
              <a:schemeClr val="tx1"/>
            </a:solidFill>
          </a:ln>
          <a:effectLst>
            <a:softEdge rad="63500"/>
          </a:effectLst>
        </p:spPr>
      </p:pic>
      <p:sp>
        <p:nvSpPr>
          <p:cNvPr id="9" name="TextBox 8"/>
          <p:cNvSpPr txBox="1"/>
          <p:nvPr/>
        </p:nvSpPr>
        <p:spPr>
          <a:xfrm>
            <a:off x="4934466" y="499742"/>
            <a:ext cx="3739978" cy="400110"/>
          </a:xfrm>
          <a:prstGeom prst="rect">
            <a:avLst/>
          </a:prstGeom>
          <a:noFill/>
        </p:spPr>
        <p:txBody>
          <a:bodyPr wrap="square" rtlCol="0">
            <a:spAutoFit/>
          </a:bodyPr>
          <a:lstStyle/>
          <a:p>
            <a:r>
              <a:rPr lang="en-GB" sz="2000" dirty="0" err="1"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Sundor</a:t>
            </a:r>
            <a:r>
              <a:rPr lang="en-GB" sz="20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 Movement</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2" name="TextBox 11"/>
          <p:cNvSpPr txBox="1"/>
          <p:nvPr/>
        </p:nvSpPr>
        <p:spPr>
          <a:xfrm>
            <a:off x="4934467" y="899852"/>
            <a:ext cx="4555524" cy="3539430"/>
          </a:xfrm>
          <a:prstGeom prst="rect">
            <a:avLst/>
          </a:prstGeom>
          <a:noFill/>
        </p:spPr>
        <p:txBody>
          <a:bodyPr wrap="square" rtlCol="0">
            <a:spAutoFit/>
          </a:bodyPr>
          <a:lstStyle/>
          <a:p>
            <a:r>
              <a:rPr lang="en-GB" sz="1400" dirty="0" smtClean="0">
                <a:latin typeface="Baskerville Old Face" panose="02020602080505020303" pitchFamily="18" charset="0"/>
              </a:rPr>
              <a:t>The </a:t>
            </a:r>
            <a:r>
              <a:rPr lang="en-GB" sz="1400" dirty="0" err="1" smtClean="0">
                <a:latin typeface="Baskerville Old Face" panose="02020602080505020303" pitchFamily="18" charset="0"/>
              </a:rPr>
              <a:t>Sundor</a:t>
            </a:r>
            <a:r>
              <a:rPr lang="en-GB" sz="1400" dirty="0" smtClean="0">
                <a:latin typeface="Baskerville Old Face" panose="02020602080505020303" pitchFamily="18" charset="0"/>
              </a:rPr>
              <a:t> Movement had no exact origins, it evolved gradually throughout the history of the kingdom.  It refers to Elves or Dwarves who have become disillusioned with the Artumbrian system of integrated Noble Races and want to live as segregated races.  These groups vary in size and motivation.  Some move to the most remote areas to live isolated lives, others actively campaign for others to join them. They are not explicitly outlawed but groups who grow too large or influential will be forcibly removed or arrested.  </a:t>
            </a:r>
          </a:p>
          <a:p>
            <a:endParaRPr lang="en-GB" sz="1400" dirty="0">
              <a:latin typeface="Baskerville Old Face" panose="02020602080505020303" pitchFamily="18" charset="0"/>
            </a:endParaRPr>
          </a:p>
          <a:p>
            <a:r>
              <a:rPr lang="en-GB" sz="1400" dirty="0" smtClean="0">
                <a:latin typeface="Baskerville Old Face" panose="02020602080505020303" pitchFamily="18" charset="0"/>
              </a:rPr>
              <a:t>Some groups take their old heritage very literally and you will find a group of Sunder Elves living in woods or Sunder Dwarves establishing a mountain city.  Their appeal and success has waxed and waned over the years, however the civil war has led to an increase in this movement as the authority and appeal of a homogenous society is breaking down.   </a:t>
            </a:r>
            <a:endParaRPr lang="en-GB" sz="1400" dirty="0">
              <a:latin typeface="Baskerville Old Face" panose="02020602080505020303" pitchFamily="18" charset="0"/>
            </a:endParaRPr>
          </a:p>
        </p:txBody>
      </p:sp>
    </p:spTree>
    <p:extLst>
      <p:ext uri="{BB962C8B-B14F-4D97-AF65-F5344CB8AC3E}">
        <p14:creationId xmlns:p14="http://schemas.microsoft.com/office/powerpoint/2010/main" val="3162787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477795" y="531322"/>
            <a:ext cx="3809999" cy="584775"/>
          </a:xfrm>
          <a:prstGeom prst="rect">
            <a:avLst/>
          </a:prstGeom>
          <a:noFill/>
        </p:spPr>
        <p:txBody>
          <a:bodyPr wrap="square" rtlCol="0">
            <a:spAutoFit/>
          </a:bodyPr>
          <a:lstStyle/>
          <a:p>
            <a:pPr algn="ctr"/>
            <a:r>
              <a:rPr lang="en-GB" sz="32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Religion</a:t>
            </a:r>
            <a:endParaRPr lang="en-GB" sz="32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8" name="TextBox 7"/>
          <p:cNvSpPr txBox="1"/>
          <p:nvPr/>
        </p:nvSpPr>
        <p:spPr>
          <a:xfrm>
            <a:off x="477795" y="1145340"/>
            <a:ext cx="3739978" cy="400110"/>
          </a:xfrm>
          <a:prstGeom prst="rect">
            <a:avLst/>
          </a:prstGeom>
          <a:noFill/>
        </p:spPr>
        <p:txBody>
          <a:bodyPr wrap="square" rtlCol="0">
            <a:spAutoFit/>
          </a:bodyPr>
          <a:lstStyle/>
          <a:p>
            <a:r>
              <a:rPr lang="en-GB" sz="20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Deities</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1" name="TextBox 10"/>
          <p:cNvSpPr txBox="1"/>
          <p:nvPr/>
        </p:nvSpPr>
        <p:spPr>
          <a:xfrm>
            <a:off x="477796" y="1545450"/>
            <a:ext cx="4555524" cy="1815882"/>
          </a:xfrm>
          <a:prstGeom prst="rect">
            <a:avLst/>
          </a:prstGeom>
          <a:noFill/>
        </p:spPr>
        <p:txBody>
          <a:bodyPr wrap="square" rtlCol="0">
            <a:spAutoFit/>
          </a:bodyPr>
          <a:lstStyle/>
          <a:p>
            <a:r>
              <a:rPr lang="en-GB" sz="1400" dirty="0" smtClean="0">
                <a:latin typeface="Baskerville Old Face" panose="02020602080505020303" pitchFamily="18" charset="0"/>
              </a:rPr>
              <a:t>The deities of Artumbria form a pantheon of gods who represent different aspects of the natural world.  They are not overtly sentient with outward emotions and interests in the world, they are considered more to be inevitable forces of nature.  Their existence is not considered to be a matter of debate, however the degree to which they intervene in everyday life is.  The nine gods are:</a:t>
            </a:r>
          </a:p>
          <a:p>
            <a:endParaRPr lang="en-GB" sz="1400" dirty="0">
              <a:latin typeface="Baskerville Old Face" panose="020206020805050203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57733710"/>
              </p:ext>
            </p:extLst>
          </p:nvPr>
        </p:nvGraphicFramePr>
        <p:xfrm>
          <a:off x="547818" y="3309813"/>
          <a:ext cx="4193057" cy="2794000"/>
        </p:xfrm>
        <a:graphic>
          <a:graphicData uri="http://schemas.openxmlformats.org/drawingml/2006/table">
            <a:tbl>
              <a:tblPr/>
              <a:tblGrid>
                <a:gridCol w="636214"/>
                <a:gridCol w="1912361"/>
                <a:gridCol w="982224"/>
                <a:gridCol w="662258"/>
              </a:tblGrid>
              <a:tr h="0">
                <a:tc>
                  <a:txBody>
                    <a:bodyPr/>
                    <a:lstStyle/>
                    <a:p>
                      <a:pPr algn="ctr" rtl="0" fontAlgn="t">
                        <a:spcBef>
                          <a:spcPts val="0"/>
                        </a:spcBef>
                        <a:spcAft>
                          <a:spcPts val="0"/>
                        </a:spcAft>
                      </a:pPr>
                      <a:r>
                        <a:rPr lang="en-GB" sz="1000" b="1" i="0" u="none" strike="noStrike" dirty="0">
                          <a:solidFill>
                            <a:srgbClr val="000000"/>
                          </a:solidFill>
                          <a:effectLst/>
                          <a:latin typeface="Arial" panose="020B0604020202020204" pitchFamily="34" charset="0"/>
                        </a:rPr>
                        <a:t>Name</a:t>
                      </a:r>
                      <a:endParaRPr lang="en-GB" sz="1200" dirty="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rtl="0" fontAlgn="t">
                        <a:spcBef>
                          <a:spcPts val="0"/>
                        </a:spcBef>
                        <a:spcAft>
                          <a:spcPts val="0"/>
                        </a:spcAft>
                      </a:pPr>
                      <a:r>
                        <a:rPr lang="en-GB" sz="1000" b="1" i="0" u="none" strike="noStrike" dirty="0">
                          <a:solidFill>
                            <a:srgbClr val="000000"/>
                          </a:solidFill>
                          <a:effectLst/>
                          <a:latin typeface="Arial" panose="020B0604020202020204" pitchFamily="34" charset="0"/>
                        </a:rPr>
                        <a:t>Aspects </a:t>
                      </a:r>
                      <a:r>
                        <a:rPr lang="en-GB" sz="1000" b="1" i="0" u="none" strike="noStrike" dirty="0" smtClean="0">
                          <a:solidFill>
                            <a:srgbClr val="000000"/>
                          </a:solidFill>
                          <a:effectLst/>
                          <a:latin typeface="Arial" panose="020B0604020202020204" pitchFamily="34" charset="0"/>
                        </a:rPr>
                        <a:t>They </a:t>
                      </a:r>
                      <a:r>
                        <a:rPr lang="en-GB" sz="1000" b="1" i="0" u="none" strike="noStrike" dirty="0">
                          <a:solidFill>
                            <a:srgbClr val="000000"/>
                          </a:solidFill>
                          <a:effectLst/>
                          <a:latin typeface="Arial" panose="020B0604020202020204" pitchFamily="34" charset="0"/>
                        </a:rPr>
                        <a:t>Represent</a:t>
                      </a:r>
                      <a:endParaRPr lang="en-GB" sz="1200" dirty="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rtl="0" fontAlgn="t">
                        <a:spcBef>
                          <a:spcPts val="0"/>
                        </a:spcBef>
                        <a:spcAft>
                          <a:spcPts val="0"/>
                        </a:spcAft>
                      </a:pPr>
                      <a:r>
                        <a:rPr lang="en-GB" sz="1000" b="1" i="0" u="none" strike="noStrike" dirty="0">
                          <a:solidFill>
                            <a:srgbClr val="000000"/>
                          </a:solidFill>
                          <a:effectLst/>
                          <a:latin typeface="Arial" panose="020B0604020202020204" pitchFamily="34" charset="0"/>
                        </a:rPr>
                        <a:t>Spirit Animal</a:t>
                      </a:r>
                      <a:endParaRPr lang="en-GB" sz="1200" dirty="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rtl="0" fontAlgn="t">
                        <a:spcBef>
                          <a:spcPts val="0"/>
                        </a:spcBef>
                        <a:spcAft>
                          <a:spcPts val="0"/>
                        </a:spcAft>
                      </a:pPr>
                      <a:r>
                        <a:rPr lang="en-GB" sz="1000" b="1" i="0" u="none" strike="noStrike" dirty="0">
                          <a:solidFill>
                            <a:srgbClr val="000000"/>
                          </a:solidFill>
                          <a:effectLst/>
                          <a:latin typeface="Arial" panose="020B0604020202020204" pitchFamily="34" charset="0"/>
                        </a:rPr>
                        <a:t>Colour</a:t>
                      </a:r>
                      <a:endParaRPr lang="en-GB" sz="1200" dirty="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0">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Tarakhe</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dirty="0">
                          <a:solidFill>
                            <a:srgbClr val="000000"/>
                          </a:solidFill>
                          <a:effectLst/>
                          <a:latin typeface="Arial" panose="020B0604020202020204" pitchFamily="34" charset="0"/>
                        </a:rPr>
                        <a:t>Chaos, Lies, Deceit</a:t>
                      </a:r>
                      <a:endParaRPr lang="en-GB" sz="1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dirty="0">
                          <a:solidFill>
                            <a:srgbClr val="000000"/>
                          </a:solidFill>
                          <a:effectLst/>
                          <a:latin typeface="Arial" panose="020B0604020202020204" pitchFamily="34" charset="0"/>
                        </a:rPr>
                        <a:t>Fox</a:t>
                      </a:r>
                      <a:endParaRPr lang="en-GB" sz="1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dirty="0">
                          <a:solidFill>
                            <a:srgbClr val="000000"/>
                          </a:solidFill>
                          <a:effectLst/>
                          <a:latin typeface="Arial" panose="020B0604020202020204" pitchFamily="34" charset="0"/>
                        </a:rPr>
                        <a:t>Brown</a:t>
                      </a:r>
                      <a:endParaRPr lang="en-GB" sz="1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Tithemi</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dirty="0">
                          <a:solidFill>
                            <a:srgbClr val="000000"/>
                          </a:solidFill>
                          <a:effectLst/>
                          <a:latin typeface="Arial" panose="020B0604020202020204" pitchFamily="34" charset="0"/>
                        </a:rPr>
                        <a:t>Order, Truth, Law</a:t>
                      </a:r>
                      <a:endParaRPr lang="en-GB" sz="1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Owl</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Purple</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Byror</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dirty="0">
                          <a:solidFill>
                            <a:srgbClr val="000000"/>
                          </a:solidFill>
                          <a:effectLst/>
                          <a:latin typeface="Arial" panose="020B0604020202020204" pitchFamily="34" charset="0"/>
                        </a:rPr>
                        <a:t>Life, Fertility, Growth</a:t>
                      </a:r>
                      <a:endParaRPr lang="en-GB" sz="1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Horse</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White</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Daupus</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Death, Corruption, Disease</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Crow</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Green</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Heol</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dirty="0">
                          <a:solidFill>
                            <a:srgbClr val="000000"/>
                          </a:solidFill>
                          <a:effectLst/>
                          <a:latin typeface="Arial" panose="020B0604020202020204" pitchFamily="34" charset="0"/>
                        </a:rPr>
                        <a:t>Light, the sun, hope</a:t>
                      </a:r>
                      <a:endParaRPr lang="en-GB" sz="1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Eagle</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Gold</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Erebh</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Darkness, the moon, despair</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Bat</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Black</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Muzh</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Masculinity, Fatherhood</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Bull</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Red</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Gauzh</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Femininity, Motherhood</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Doe</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Blue</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Sciepan</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Creator</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a:solidFill>
                            <a:srgbClr val="000000"/>
                          </a:solidFill>
                          <a:effectLst/>
                          <a:latin typeface="Arial" panose="020B0604020202020204" pitchFamily="34" charset="0"/>
                        </a:rPr>
                        <a:t>None</a:t>
                      </a:r>
                      <a:endParaRPr lang="en-GB"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GB" sz="1000" b="0" i="0" u="none" strike="noStrike" dirty="0">
                          <a:solidFill>
                            <a:srgbClr val="000000"/>
                          </a:solidFill>
                          <a:effectLst/>
                          <a:latin typeface="Arial" panose="020B0604020202020204" pitchFamily="34" charset="0"/>
                        </a:rPr>
                        <a:t>None</a:t>
                      </a:r>
                      <a:endParaRPr lang="en-GB" sz="1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589005" y="3202331"/>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TextBox 18"/>
          <p:cNvSpPr txBox="1"/>
          <p:nvPr/>
        </p:nvSpPr>
        <p:spPr>
          <a:xfrm>
            <a:off x="5354596" y="957050"/>
            <a:ext cx="4333103" cy="4185761"/>
          </a:xfrm>
          <a:prstGeom prst="rect">
            <a:avLst/>
          </a:prstGeom>
          <a:noFill/>
        </p:spPr>
        <p:txBody>
          <a:bodyPr wrap="square" rtlCol="0">
            <a:spAutoFit/>
          </a:bodyPr>
          <a:lstStyle/>
          <a:p>
            <a:r>
              <a:rPr lang="en-GB" sz="1400" dirty="0" smtClean="0">
                <a:latin typeface="Baskerville Old Face" panose="02020602080505020303" pitchFamily="18" charset="0"/>
              </a:rPr>
              <a:t>Most people consider the gods equal and will pray to them on particular occasions.  For example if a daughter was born to a family, they would likely offer prayers to </a:t>
            </a:r>
            <a:r>
              <a:rPr lang="en-GB" sz="1400" dirty="0" err="1" smtClean="0">
                <a:latin typeface="Baskerville Old Face" panose="02020602080505020303" pitchFamily="18" charset="0"/>
              </a:rPr>
              <a:t>Byror</a:t>
            </a:r>
            <a:r>
              <a:rPr lang="en-GB" sz="1400" dirty="0" smtClean="0">
                <a:latin typeface="Baskerville Old Face" panose="02020602080505020303" pitchFamily="18" charset="0"/>
              </a:rPr>
              <a:t> and </a:t>
            </a:r>
            <a:r>
              <a:rPr lang="en-GB" sz="1400" dirty="0" err="1" smtClean="0">
                <a:latin typeface="Baskerville Old Face" panose="02020602080505020303" pitchFamily="18" charset="0"/>
              </a:rPr>
              <a:t>Gauzh</a:t>
            </a:r>
            <a:r>
              <a:rPr lang="en-GB" sz="1400" dirty="0" smtClean="0">
                <a:latin typeface="Baskerville Old Face" panose="02020602080505020303" pitchFamily="18" charset="0"/>
              </a:rPr>
              <a:t>. However people </a:t>
            </a:r>
            <a:r>
              <a:rPr lang="en-GB" sz="1400" dirty="0">
                <a:latin typeface="Baskerville Old Face" panose="02020602080505020303" pitchFamily="18" charset="0"/>
              </a:rPr>
              <a:t>may feel an affinity for one of the gods in particular and keep idols of them in their home. </a:t>
            </a:r>
            <a:endParaRPr lang="en-GB" sz="1400" dirty="0" smtClean="0">
              <a:latin typeface="Baskerville Old Face" panose="02020602080505020303" pitchFamily="18" charset="0"/>
            </a:endParaRPr>
          </a:p>
          <a:p>
            <a:endParaRPr lang="en-GB" sz="1400" dirty="0" smtClean="0">
              <a:effectLst/>
              <a:latin typeface="Baskerville Old Face" panose="02020602080505020303" pitchFamily="18" charset="0"/>
            </a:endParaRPr>
          </a:p>
          <a:p>
            <a:r>
              <a:rPr lang="en-GB" sz="1400" dirty="0">
                <a:latin typeface="Baskerville Old Face" panose="02020602080505020303" pitchFamily="18" charset="0"/>
              </a:rPr>
              <a:t>Shrines can be found throughout the world and may be dedicated to a specific god, or they may be a more general shrine.  Here people can make </a:t>
            </a:r>
            <a:r>
              <a:rPr lang="en-GB" sz="1400" dirty="0" smtClean="0">
                <a:latin typeface="Baskerville Old Face" panose="02020602080505020303" pitchFamily="18" charset="0"/>
              </a:rPr>
              <a:t>offerings </a:t>
            </a:r>
            <a:r>
              <a:rPr lang="en-GB" sz="1400" dirty="0">
                <a:latin typeface="Baskerville Old Face" panose="02020602080505020303" pitchFamily="18" charset="0"/>
              </a:rPr>
              <a:t>and pray.  There are also temples which can be found in the </a:t>
            </a:r>
            <a:r>
              <a:rPr lang="en-GB" sz="1400" dirty="0" smtClean="0">
                <a:latin typeface="Baskerville Old Face" panose="02020602080505020303" pitchFamily="18" charset="0"/>
              </a:rPr>
              <a:t>hearts </a:t>
            </a:r>
            <a:r>
              <a:rPr lang="en-GB" sz="1400" dirty="0">
                <a:latin typeface="Baskerville Old Face" panose="02020602080505020303" pitchFamily="18" charset="0"/>
              </a:rPr>
              <a:t>of </a:t>
            </a:r>
            <a:r>
              <a:rPr lang="en-GB" sz="1400" dirty="0" smtClean="0">
                <a:latin typeface="Baskerville Old Face" panose="02020602080505020303" pitchFamily="18" charset="0"/>
              </a:rPr>
              <a:t>cities, </a:t>
            </a:r>
            <a:r>
              <a:rPr lang="en-GB" sz="1400" dirty="0">
                <a:latin typeface="Baskerville Old Face" panose="02020602080505020303" pitchFamily="18" charset="0"/>
              </a:rPr>
              <a:t>a small village or on a secluded mountain-top.  What defines a temple is that priests must reside there.  Priests lead services which people are allowed to partake in (but not required to) and they can take prayers from people with the intention of them being more powerful.  Temples are funded purely by donation.  There is no authority that runs the temples, and anyone can build them.  Religion is in no way tied into politics. </a:t>
            </a:r>
            <a:endParaRPr lang="en-GB" sz="1400" dirty="0" smtClean="0">
              <a:latin typeface="Baskerville Old Face" panose="02020602080505020303" pitchFamily="18" charset="0"/>
            </a:endParaRPr>
          </a:p>
        </p:txBody>
      </p:sp>
      <p:sp>
        <p:nvSpPr>
          <p:cNvPr id="20" name="TextBox 19"/>
          <p:cNvSpPr txBox="1"/>
          <p:nvPr/>
        </p:nvSpPr>
        <p:spPr>
          <a:xfrm>
            <a:off x="5416379" y="556940"/>
            <a:ext cx="3739978" cy="400110"/>
          </a:xfrm>
          <a:prstGeom prst="rect">
            <a:avLst/>
          </a:prstGeom>
          <a:noFill/>
        </p:spPr>
        <p:txBody>
          <a:bodyPr wrap="square" rtlCol="0">
            <a:spAutoFit/>
          </a:bodyPr>
          <a:lstStyle/>
          <a:p>
            <a:r>
              <a:rPr lang="en-GB" sz="20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Worship</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4395" b="10169"/>
          <a:stretch/>
        </p:blipFill>
        <p:spPr>
          <a:xfrm>
            <a:off x="6183140" y="5105704"/>
            <a:ext cx="2392449" cy="1493160"/>
          </a:xfrm>
          <a:prstGeom prst="rect">
            <a:avLst/>
          </a:prstGeom>
          <a:ln>
            <a:solidFill>
              <a:schemeClr val="tx1"/>
            </a:solidFill>
          </a:ln>
          <a:effectLst>
            <a:softEdge rad="63500"/>
          </a:effectLst>
        </p:spPr>
      </p:pic>
    </p:spTree>
    <p:extLst>
      <p:ext uri="{BB962C8B-B14F-4D97-AF65-F5344CB8AC3E}">
        <p14:creationId xmlns:p14="http://schemas.microsoft.com/office/powerpoint/2010/main" val="103096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1"/>
          <p:cNvSpPr>
            <a:spLocks noChangeArrowheads="1"/>
          </p:cNvSpPr>
          <p:nvPr/>
        </p:nvSpPr>
        <p:spPr bwMode="auto">
          <a:xfrm>
            <a:off x="589005" y="3202331"/>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TextBox 18"/>
          <p:cNvSpPr txBox="1"/>
          <p:nvPr/>
        </p:nvSpPr>
        <p:spPr>
          <a:xfrm>
            <a:off x="387178" y="462565"/>
            <a:ext cx="4771767" cy="6340197"/>
          </a:xfrm>
          <a:prstGeom prst="rect">
            <a:avLst/>
          </a:prstGeom>
          <a:noFill/>
        </p:spPr>
        <p:txBody>
          <a:bodyPr wrap="square" rtlCol="0">
            <a:spAutoFit/>
          </a:bodyPr>
          <a:lstStyle/>
          <a:p>
            <a:r>
              <a:rPr lang="en-GB" sz="1400" dirty="0" smtClean="0">
                <a:latin typeface="Baskerville Old Face" panose="02020602080505020303" pitchFamily="18" charset="0"/>
              </a:rPr>
              <a:t>Although </a:t>
            </a:r>
            <a:r>
              <a:rPr lang="en-GB" sz="1400" dirty="0">
                <a:latin typeface="Baskerville Old Face" panose="02020602080505020303" pitchFamily="18" charset="0"/>
              </a:rPr>
              <a:t>rarer, there are temples dedicated to individual gods.  Occasionally this leads to an Order for certain gods, but these are loose organisations and only as formal as the members allow it to become.  There have been cults created throughout history for individual gods, at times these have striven to raise their chosen god above the others, but these have rarely gained much power or popularity due to the breaking of the nature of the balance that rules the pantheon of gods. </a:t>
            </a:r>
            <a:endParaRPr lang="en-GB" sz="1400" dirty="0" smtClean="0">
              <a:latin typeface="Baskerville Old Face" panose="02020602080505020303" pitchFamily="18" charset="0"/>
            </a:endParaRPr>
          </a:p>
          <a:p>
            <a:endParaRPr lang="en-GB" sz="1400" dirty="0" smtClean="0">
              <a:effectLst/>
              <a:latin typeface="Baskerville Old Face" panose="02020602080505020303" pitchFamily="18" charset="0"/>
            </a:endParaRPr>
          </a:p>
          <a:p>
            <a:endParaRPr lang="en-GB" sz="1400" dirty="0">
              <a:latin typeface="Baskerville Old Face" panose="02020602080505020303" pitchFamily="18" charset="0"/>
            </a:endParaRPr>
          </a:p>
          <a:p>
            <a:endParaRPr lang="en-GB" sz="1400" dirty="0" smtClean="0">
              <a:effectLst/>
              <a:latin typeface="Baskerville Old Face" panose="02020602080505020303" pitchFamily="18" charset="0"/>
            </a:endParaRPr>
          </a:p>
          <a:p>
            <a:endParaRPr lang="en-GB" sz="1400" dirty="0">
              <a:latin typeface="Baskerville Old Face" panose="02020602080505020303" pitchFamily="18" charset="0"/>
            </a:endParaRPr>
          </a:p>
          <a:p>
            <a:endParaRPr lang="en-GB" sz="1400" dirty="0" smtClean="0">
              <a:effectLst/>
              <a:latin typeface="Baskerville Old Face" panose="02020602080505020303" pitchFamily="18" charset="0"/>
            </a:endParaRP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smtClean="0">
              <a:effectLst/>
              <a:latin typeface="Baskerville Old Face" panose="02020602080505020303" pitchFamily="18" charset="0"/>
            </a:endParaRPr>
          </a:p>
          <a:p>
            <a:r>
              <a:rPr lang="en-GB" sz="1400" dirty="0">
                <a:latin typeface="Baskerville Old Face" panose="02020602080505020303" pitchFamily="18" charset="0"/>
              </a:rPr>
              <a:t>The afterlife is believed to be a journey towards </a:t>
            </a:r>
            <a:r>
              <a:rPr lang="en-GB" sz="1400" dirty="0" err="1">
                <a:latin typeface="Baskerville Old Face" panose="02020602080505020303" pitchFamily="18" charset="0"/>
              </a:rPr>
              <a:t>Elyvar</a:t>
            </a:r>
            <a:r>
              <a:rPr lang="en-GB" sz="1400" dirty="0">
                <a:latin typeface="Baskerville Old Face" panose="02020602080505020303" pitchFamily="18" charset="0"/>
              </a:rPr>
              <a:t>, a realm where immortal souls reside in happiness and bliss.  Getting to </a:t>
            </a:r>
            <a:r>
              <a:rPr lang="en-GB" sz="1400" dirty="0" err="1">
                <a:latin typeface="Baskerville Old Face" panose="02020602080505020303" pitchFamily="18" charset="0"/>
              </a:rPr>
              <a:t>Elyvar</a:t>
            </a:r>
            <a:r>
              <a:rPr lang="en-GB" sz="1400" dirty="0">
                <a:latin typeface="Baskerville Old Face" panose="02020602080505020303" pitchFamily="18" charset="0"/>
              </a:rPr>
              <a:t> is not definite.  It is an arduous journey viewed almost like walking up a slope.  Souls can fall down the slope and end up in the </a:t>
            </a:r>
            <a:r>
              <a:rPr lang="en-GB" sz="1400" dirty="0" smtClean="0">
                <a:latin typeface="Baskerville Old Face" panose="02020602080505020303" pitchFamily="18" charset="0"/>
              </a:rPr>
              <a:t>Abyss or the Nine Hells.</a:t>
            </a:r>
            <a:r>
              <a:rPr lang="en-GB" sz="1400" dirty="0">
                <a:latin typeface="Baskerville Old Face" panose="02020602080505020303" pitchFamily="18" charset="0"/>
              </a:rPr>
              <a:t> Different peoples and races believe that different things in life can affect a soul’s ability to reach </a:t>
            </a:r>
            <a:r>
              <a:rPr lang="en-GB" sz="1400" dirty="0" err="1">
                <a:latin typeface="Baskerville Old Face" panose="02020602080505020303" pitchFamily="18" charset="0"/>
              </a:rPr>
              <a:t>Elyvar</a:t>
            </a:r>
            <a:r>
              <a:rPr lang="en-GB" sz="1400" dirty="0">
                <a:latin typeface="Baskerville Old Face" panose="02020602080505020303" pitchFamily="18" charset="0"/>
              </a:rPr>
              <a:t>.  Some believe that prayer in life helps, others believe </a:t>
            </a:r>
            <a:r>
              <a:rPr lang="en-GB" sz="1400" dirty="0" smtClean="0">
                <a:latin typeface="Baskerville Old Face" panose="02020602080505020303" pitchFamily="18" charset="0"/>
              </a:rPr>
              <a:t>in sacrifices, some that </a:t>
            </a:r>
            <a:r>
              <a:rPr lang="en-GB" sz="1400" dirty="0">
                <a:latin typeface="Baskerville Old Face" panose="02020602080505020303" pitchFamily="18" charset="0"/>
              </a:rPr>
              <a:t>fulfilling a divine calling in life can help.  Equally some things are believed to hinder or damage one’s chances of reaching </a:t>
            </a:r>
            <a:r>
              <a:rPr lang="en-GB" sz="1400" dirty="0" err="1">
                <a:latin typeface="Baskerville Old Face" panose="02020602080505020303" pitchFamily="18" charset="0"/>
              </a:rPr>
              <a:t>Elyvar</a:t>
            </a:r>
            <a:r>
              <a:rPr lang="en-GB" sz="1400" dirty="0">
                <a:latin typeface="Baskerville Old Face" panose="02020602080505020303" pitchFamily="18" charset="0"/>
              </a:rPr>
              <a:t>, committing crimes for example. </a:t>
            </a:r>
            <a:endParaRPr lang="en-GB" sz="1400" dirty="0" smtClean="0">
              <a:effectLst/>
              <a:latin typeface="Baskerville Old Face" panose="02020602080505020303" pitchFamily="18" charset="0"/>
            </a:endParaRPr>
          </a:p>
        </p:txBody>
      </p:sp>
      <p:sp>
        <p:nvSpPr>
          <p:cNvPr id="12" name="TextBox 11"/>
          <p:cNvSpPr txBox="1"/>
          <p:nvPr/>
        </p:nvSpPr>
        <p:spPr>
          <a:xfrm>
            <a:off x="5360772" y="462565"/>
            <a:ext cx="4333103" cy="3539430"/>
          </a:xfrm>
          <a:prstGeom prst="rect">
            <a:avLst/>
          </a:prstGeom>
          <a:noFill/>
        </p:spPr>
        <p:txBody>
          <a:bodyPr wrap="square" rtlCol="0">
            <a:spAutoFit/>
          </a:bodyPr>
          <a:lstStyle/>
          <a:p>
            <a:r>
              <a:rPr lang="en-GB" sz="1400" dirty="0" smtClean="0">
                <a:latin typeface="Baskerville Old Face" panose="02020602080505020303" pitchFamily="18" charset="0"/>
              </a:rPr>
              <a:t>Paladins </a:t>
            </a:r>
            <a:r>
              <a:rPr lang="en-GB" sz="1400" dirty="0">
                <a:latin typeface="Baskerville Old Face" panose="02020602080505020303" pitchFamily="18" charset="0"/>
              </a:rPr>
              <a:t>and Clerics will focus on one </a:t>
            </a:r>
            <a:r>
              <a:rPr lang="en-GB" sz="1400" dirty="0" smtClean="0">
                <a:latin typeface="Baskerville Old Face" panose="02020602080505020303" pitchFamily="18" charset="0"/>
              </a:rPr>
              <a:t>of these </a:t>
            </a:r>
            <a:r>
              <a:rPr lang="en-GB" sz="1400" dirty="0">
                <a:latin typeface="Baskerville Old Face" panose="02020602080505020303" pitchFamily="18" charset="0"/>
              </a:rPr>
              <a:t>gods to provide them with divine magic. As the gods are largely seen as forces of nature without </a:t>
            </a:r>
            <a:r>
              <a:rPr lang="en-GB" sz="1400" dirty="0" smtClean="0">
                <a:latin typeface="Baskerville Old Face" panose="02020602080505020303" pitchFamily="18" charset="0"/>
              </a:rPr>
              <a:t>emotion </a:t>
            </a:r>
            <a:r>
              <a:rPr lang="en-GB" sz="1400" dirty="0">
                <a:latin typeface="Baskerville Old Face" panose="02020602080505020303" pitchFamily="18" charset="0"/>
              </a:rPr>
              <a:t>or motive, it is unknown why they favour some individuals and answers their calls over others. Sometimes a priest may dedicate their whole lives to a single god and only in their final years be granted access to divine magic. Other times a child who has never prayed in their lives and shows not interest in religion, will somehow be able to channel a deity</a:t>
            </a:r>
            <a:r>
              <a:rPr lang="en-GB" sz="1400" dirty="0" smtClean="0">
                <a:latin typeface="Baskerville Old Face" panose="02020602080505020303" pitchFamily="18" charset="0"/>
              </a:rPr>
              <a:t>. </a:t>
            </a:r>
            <a:r>
              <a:rPr lang="en-GB" sz="1400" dirty="0">
                <a:latin typeface="Baskerville Old Face" panose="02020602080505020303" pitchFamily="18" charset="0"/>
              </a:rPr>
              <a:t>Many Clerics and Paladins follow a god but don't necessarily embody every aspect of them. It does not necessarily follow that a paladin of </a:t>
            </a:r>
            <a:r>
              <a:rPr lang="en-GB" sz="1400" dirty="0" err="1">
                <a:latin typeface="Baskerville Old Face" panose="02020602080505020303" pitchFamily="18" charset="0"/>
              </a:rPr>
              <a:t>Daupus</a:t>
            </a:r>
            <a:r>
              <a:rPr lang="en-GB" sz="1400" dirty="0">
                <a:latin typeface="Baskerville Old Face" panose="02020602080505020303" pitchFamily="18" charset="0"/>
              </a:rPr>
              <a:t> is “evil” nor that a follower of </a:t>
            </a:r>
            <a:r>
              <a:rPr lang="en-GB" sz="1400" dirty="0" err="1">
                <a:latin typeface="Baskerville Old Face" panose="02020602080505020303" pitchFamily="18" charset="0"/>
              </a:rPr>
              <a:t>Heol</a:t>
            </a:r>
            <a:r>
              <a:rPr lang="en-GB" sz="1400" dirty="0">
                <a:latin typeface="Baskerville Old Face" panose="02020602080505020303" pitchFamily="18" charset="0"/>
              </a:rPr>
              <a:t> is benevolent. Some divine magic users feel they do have a close personal relationship with their god, whilst others merely seem themselves as vessels to channel their power</a:t>
            </a:r>
            <a:r>
              <a:rPr lang="en-GB" sz="1400" dirty="0" smtClean="0">
                <a:latin typeface="Baskerville Old Face" panose="02020602080505020303" pitchFamily="18" charset="0"/>
              </a:rPr>
              <a:t>.</a:t>
            </a:r>
            <a:endParaRPr lang="en-GB" sz="1400" dirty="0" smtClean="0">
              <a:effectLst/>
              <a:latin typeface="Baskerville Old Face" panose="02020602080505020303"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629" y="2340709"/>
            <a:ext cx="2800863" cy="1750540"/>
          </a:xfrm>
          <a:prstGeom prst="rect">
            <a:avLst/>
          </a:prstGeom>
          <a:ln>
            <a:solidFill>
              <a:schemeClr val="tx1"/>
            </a:solidFill>
          </a:ln>
          <a:effectLst>
            <a:softEdge rad="12700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0372" y="4001995"/>
            <a:ext cx="1413248" cy="2503253"/>
          </a:xfrm>
          <a:prstGeom prst="rect">
            <a:avLst/>
          </a:prstGeom>
          <a:ln>
            <a:solidFill>
              <a:schemeClr val="tx1"/>
            </a:solidFill>
          </a:ln>
          <a:effectLst>
            <a:softEdge rad="127000"/>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t="3296"/>
          <a:stretch/>
        </p:blipFill>
        <p:spPr>
          <a:xfrm>
            <a:off x="7383620" y="4061254"/>
            <a:ext cx="1403591" cy="2443994"/>
          </a:xfrm>
          <a:prstGeom prst="rect">
            <a:avLst/>
          </a:prstGeom>
          <a:ln>
            <a:solidFill>
              <a:schemeClr val="tx1"/>
            </a:solidFill>
          </a:ln>
          <a:effectLst>
            <a:softEdge rad="127000"/>
          </a:effectLst>
        </p:spPr>
      </p:pic>
    </p:spTree>
    <p:extLst>
      <p:ext uri="{BB962C8B-B14F-4D97-AF65-F5344CB8AC3E}">
        <p14:creationId xmlns:p14="http://schemas.microsoft.com/office/powerpoint/2010/main" val="321991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589005" y="390874"/>
            <a:ext cx="3809999" cy="584775"/>
          </a:xfrm>
          <a:prstGeom prst="rect">
            <a:avLst/>
          </a:prstGeom>
          <a:noFill/>
        </p:spPr>
        <p:txBody>
          <a:bodyPr wrap="square" rtlCol="0">
            <a:spAutoFit/>
          </a:bodyPr>
          <a:lstStyle/>
          <a:p>
            <a:pPr algn="ctr"/>
            <a:r>
              <a:rPr lang="en-GB" sz="32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Magic</a:t>
            </a:r>
            <a:endParaRPr lang="en-GB" sz="32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1" name="TextBox 10"/>
          <p:cNvSpPr txBox="1"/>
          <p:nvPr/>
        </p:nvSpPr>
        <p:spPr>
          <a:xfrm>
            <a:off x="335693" y="1402793"/>
            <a:ext cx="4555524" cy="3108543"/>
          </a:xfrm>
          <a:prstGeom prst="rect">
            <a:avLst/>
          </a:prstGeom>
          <a:noFill/>
        </p:spPr>
        <p:txBody>
          <a:bodyPr wrap="square" rtlCol="0">
            <a:spAutoFit/>
          </a:bodyPr>
          <a:lstStyle/>
          <a:p>
            <a:r>
              <a:rPr lang="en-GB" sz="1400" dirty="0" smtClean="0">
                <a:latin typeface="Baskerville Old Face" panose="02020602080505020303" pitchFamily="18" charset="0"/>
              </a:rPr>
              <a:t>Arcane magic is believed to have entered the world several millennia before during what is known as the Arcane Rift.  This was an attempted invasion of Material Realms by demons who had torn away at the fabric of the world and forced their way through.  Whilst the demons were eventually defeated, their holes and tears in the fabric of the world never fully healed and it was through these that the essence of magic seeped.</a:t>
            </a:r>
          </a:p>
          <a:p>
            <a:endParaRPr lang="en-GB" sz="1400" dirty="0" smtClean="0">
              <a:latin typeface="Baskerville Old Face" panose="02020602080505020303" pitchFamily="18" charset="0"/>
            </a:endParaRPr>
          </a:p>
          <a:p>
            <a:r>
              <a:rPr lang="en-GB" sz="1400" dirty="0" smtClean="0">
                <a:latin typeface="Baskerville Old Face" panose="02020602080505020303" pitchFamily="18" charset="0"/>
              </a:rPr>
              <a:t>Arcane magic can be accessed in different ways.  Some are able to learn to use magic through years of study (wizards) whilst others can be born with the ability and have no choice over whether to use it or not (sorcerers) whilst others make pacts with higher beings to access it (warlocks).  </a:t>
            </a:r>
            <a:endParaRPr lang="en-GB" sz="1400" dirty="0">
              <a:latin typeface="Baskerville Old Face" panose="02020602080505020303" pitchFamily="18" charset="0"/>
            </a:endParaRPr>
          </a:p>
        </p:txBody>
      </p:sp>
      <p:sp>
        <p:nvSpPr>
          <p:cNvPr id="6" name="Rectangle 1"/>
          <p:cNvSpPr>
            <a:spLocks noChangeArrowheads="1"/>
          </p:cNvSpPr>
          <p:nvPr/>
        </p:nvSpPr>
        <p:spPr bwMode="auto">
          <a:xfrm>
            <a:off x="589005" y="3202331"/>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6609" y="4581402"/>
            <a:ext cx="2198257" cy="1853215"/>
          </a:xfrm>
          <a:prstGeom prst="rect">
            <a:avLst/>
          </a:prstGeom>
          <a:ln>
            <a:solidFill>
              <a:schemeClr val="tx1"/>
            </a:solidFill>
          </a:ln>
          <a:effectLst>
            <a:softEdge rad="127000"/>
          </a:effectLst>
        </p:spPr>
      </p:pic>
      <p:sp>
        <p:nvSpPr>
          <p:cNvPr id="14" name="TextBox 13"/>
          <p:cNvSpPr txBox="1"/>
          <p:nvPr/>
        </p:nvSpPr>
        <p:spPr>
          <a:xfrm>
            <a:off x="5025081" y="473141"/>
            <a:ext cx="4555524" cy="1384995"/>
          </a:xfrm>
          <a:prstGeom prst="rect">
            <a:avLst/>
          </a:prstGeom>
          <a:noFill/>
        </p:spPr>
        <p:txBody>
          <a:bodyPr wrap="square" rtlCol="0">
            <a:spAutoFit/>
          </a:bodyPr>
          <a:lstStyle/>
          <a:p>
            <a:r>
              <a:rPr lang="en-GB" sz="1400" dirty="0" smtClean="0">
                <a:latin typeface="Baskerville Old Face" panose="02020602080505020303" pitchFamily="18" charset="0"/>
              </a:rPr>
              <a:t>Magic users are rare in Artumbria, with perhaps one magic user for every thousand people.  Some races are more likely to be able to learn magic (Elves) whilst others are more likely to be born with the ability (Dragonborn).  There is also a higher likelihood of females amongst the races being able to access magic (a </a:t>
            </a:r>
            <a:r>
              <a:rPr lang="en-GB" sz="1400" dirty="0">
                <a:latin typeface="Baskerville Old Face" panose="02020602080505020303" pitchFamily="18" charset="0"/>
              </a:rPr>
              <a:t>2</a:t>
            </a:r>
            <a:r>
              <a:rPr lang="en-GB" sz="1400" dirty="0" smtClean="0">
                <a:latin typeface="Baskerville Old Face" panose="02020602080505020303" pitchFamily="18" charset="0"/>
              </a:rPr>
              <a:t>:1 ratio) 	</a:t>
            </a:r>
            <a:endParaRPr lang="en-GB" sz="1400" dirty="0">
              <a:latin typeface="Baskerville Old Face" panose="02020602080505020303" pitchFamily="18" charset="0"/>
            </a:endParaRPr>
          </a:p>
        </p:txBody>
      </p:sp>
      <p:sp>
        <p:nvSpPr>
          <p:cNvPr id="15" name="TextBox 14"/>
          <p:cNvSpPr txBox="1"/>
          <p:nvPr/>
        </p:nvSpPr>
        <p:spPr>
          <a:xfrm>
            <a:off x="365595" y="1001000"/>
            <a:ext cx="3739978" cy="400110"/>
          </a:xfrm>
          <a:prstGeom prst="rect">
            <a:avLst/>
          </a:prstGeom>
          <a:noFill/>
        </p:spPr>
        <p:txBody>
          <a:bodyPr wrap="square" rtlCol="0">
            <a:spAutoFit/>
          </a:bodyPr>
          <a:lstStyle/>
          <a:p>
            <a:r>
              <a:rPr lang="en-GB" sz="20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Arcane</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6" name="TextBox 15"/>
          <p:cNvSpPr txBox="1"/>
          <p:nvPr/>
        </p:nvSpPr>
        <p:spPr>
          <a:xfrm>
            <a:off x="5039498" y="1858136"/>
            <a:ext cx="3739978" cy="400110"/>
          </a:xfrm>
          <a:prstGeom prst="rect">
            <a:avLst/>
          </a:prstGeom>
          <a:noFill/>
        </p:spPr>
        <p:txBody>
          <a:bodyPr wrap="square" rtlCol="0">
            <a:spAutoFit/>
          </a:bodyPr>
          <a:lstStyle/>
          <a:p>
            <a:r>
              <a:rPr lang="en-GB" sz="20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Fey</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7" name="TextBox 16"/>
          <p:cNvSpPr txBox="1"/>
          <p:nvPr/>
        </p:nvSpPr>
        <p:spPr>
          <a:xfrm>
            <a:off x="5039498" y="2292480"/>
            <a:ext cx="4555524" cy="2246769"/>
          </a:xfrm>
          <a:prstGeom prst="rect">
            <a:avLst/>
          </a:prstGeom>
          <a:noFill/>
        </p:spPr>
        <p:txBody>
          <a:bodyPr wrap="square" rtlCol="0">
            <a:spAutoFit/>
          </a:bodyPr>
          <a:lstStyle/>
          <a:p>
            <a:r>
              <a:rPr lang="en-GB" sz="1400" dirty="0" smtClean="0">
                <a:latin typeface="Baskerville Old Face" panose="02020602080505020303" pitchFamily="18" charset="0"/>
              </a:rPr>
              <a:t>Many believe that during the Arcane Rift, the Material Realm was given aid by the Fey Realm in fighting off the demonic invasion.  They too had once been invaded and wanted to halt the rising powers of the demons.  Once they had willingly intervened in the Material Realm, a permanent connection was established.  Some areas of the world are “closer” to the Fey and a greater number of Fey beings and magic will be observed.  Some areas are even cross over points where the two Realms coexist.  Druids, Rangers, some Warlocks and others can access the power of the Fey Realm.  </a:t>
            </a:r>
            <a:endParaRPr lang="en-GB" sz="1400" dirty="0">
              <a:latin typeface="Baskerville Old Face" panose="02020602080505020303" pitchFamily="18"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5058" y="4498724"/>
            <a:ext cx="1930973" cy="2102158"/>
          </a:xfrm>
          <a:prstGeom prst="rect">
            <a:avLst/>
          </a:prstGeom>
          <a:ln>
            <a:solidFill>
              <a:schemeClr val="tx1"/>
            </a:solidFill>
          </a:ln>
          <a:effectLst>
            <a:softEdge rad="127000"/>
          </a:effectLst>
        </p:spPr>
      </p:pic>
    </p:spTree>
    <p:extLst>
      <p:ext uri="{BB962C8B-B14F-4D97-AF65-F5344CB8AC3E}">
        <p14:creationId xmlns:p14="http://schemas.microsoft.com/office/powerpoint/2010/main" val="3556973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589005" y="390874"/>
            <a:ext cx="3809999" cy="584775"/>
          </a:xfrm>
          <a:prstGeom prst="rect">
            <a:avLst/>
          </a:prstGeom>
          <a:noFill/>
        </p:spPr>
        <p:txBody>
          <a:bodyPr wrap="square" rtlCol="0">
            <a:spAutoFit/>
          </a:bodyPr>
          <a:lstStyle/>
          <a:p>
            <a:pPr algn="ctr"/>
            <a:r>
              <a:rPr lang="en-GB" sz="32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House Rules</a:t>
            </a:r>
            <a:endParaRPr lang="en-GB" sz="32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1" name="TextBox 10"/>
          <p:cNvSpPr txBox="1"/>
          <p:nvPr/>
        </p:nvSpPr>
        <p:spPr>
          <a:xfrm>
            <a:off x="444966" y="1191834"/>
            <a:ext cx="4744872" cy="5509200"/>
          </a:xfrm>
          <a:prstGeom prst="rect">
            <a:avLst/>
          </a:prstGeom>
          <a:noFill/>
        </p:spPr>
        <p:txBody>
          <a:bodyPr wrap="square" rtlCol="0">
            <a:spAutoFit/>
          </a:bodyPr>
          <a:lstStyle/>
          <a:p>
            <a:r>
              <a:rPr lang="en-GB" sz="1600" u="sng" dirty="0" smtClean="0">
                <a:latin typeface="Baskerville Old Face" panose="02020602080505020303" pitchFamily="18" charset="0"/>
              </a:rPr>
              <a:t>Races</a:t>
            </a:r>
          </a:p>
          <a:p>
            <a:pPr marL="285750" indent="-285750">
              <a:buFont typeface="Arial" panose="020B0604020202020204" pitchFamily="34" charset="0"/>
              <a:buChar char="•"/>
            </a:pPr>
            <a:r>
              <a:rPr lang="en-GB" sz="1600" dirty="0" smtClean="0">
                <a:latin typeface="Baskerville Old Face" panose="02020602080505020303" pitchFamily="18" charset="0"/>
              </a:rPr>
              <a:t>Darkvision </a:t>
            </a:r>
            <a:r>
              <a:rPr lang="en-GB" sz="1600" dirty="0" smtClean="0">
                <a:latin typeface="Baskerville Old Face" panose="02020602080505020303" pitchFamily="18" charset="0"/>
              </a:rPr>
              <a:t>is not granted as an innate ability for any of the races.  The ability can still be granted by magic means.</a:t>
            </a:r>
          </a:p>
          <a:p>
            <a:pPr marL="285750" indent="-285750">
              <a:buFont typeface="Arial" panose="020B0604020202020204" pitchFamily="34" charset="0"/>
              <a:buChar char="•"/>
            </a:pPr>
            <a:r>
              <a:rPr lang="en-GB" sz="1600" dirty="0" smtClean="0">
                <a:latin typeface="Baskerville Old Face" panose="02020602080505020303" pitchFamily="18" charset="0"/>
              </a:rPr>
              <a:t>Languages: When the three Noble Races arrived in Artumbria they established Human as the Common language.  Over the centuries Elvish and Dwarvish has fallen out of use and now only specialists who have studied them can read, write and speak in these languages.  As such player characters do not know them </a:t>
            </a:r>
            <a:r>
              <a:rPr lang="en-GB" sz="1600" dirty="0" smtClean="0">
                <a:latin typeface="Baskerville Old Face" panose="02020602080505020303" pitchFamily="18" charset="0"/>
              </a:rPr>
              <a:t>except </a:t>
            </a:r>
            <a:r>
              <a:rPr lang="en-GB" sz="1600" dirty="0" smtClean="0">
                <a:latin typeface="Baskerville Old Face" panose="02020602080505020303" pitchFamily="18" charset="0"/>
              </a:rPr>
              <a:t>in special cases.  The original language of the Halflings has been utterly lost as it was not a written language.  Gnomish still exists and has thrived since their emancipation- all Gnomes speak Common and Gnomish. </a:t>
            </a:r>
            <a:r>
              <a:rPr lang="en-GB" sz="1600" dirty="0" smtClean="0">
                <a:latin typeface="Baskerville Old Face" panose="02020602080505020303" pitchFamily="18" charset="0"/>
              </a:rPr>
              <a:t>Dragonborn </a:t>
            </a:r>
            <a:r>
              <a:rPr lang="en-GB" sz="1600" dirty="0" smtClean="0">
                <a:latin typeface="Baskerville Old Face" panose="02020602080505020303" pitchFamily="18" charset="0"/>
              </a:rPr>
              <a:t>speak the languages Draconic and Common (although this may well be spoken only partially or with a particularly bad accent). </a:t>
            </a:r>
            <a:endParaRPr lang="en-GB" sz="1600" dirty="0" smtClean="0">
              <a:latin typeface="Baskerville Old Face" panose="02020602080505020303" pitchFamily="18" charset="0"/>
            </a:endParaRPr>
          </a:p>
          <a:p>
            <a:pPr marL="285750" indent="-285750">
              <a:buFont typeface="Arial" panose="020B0604020202020204" pitchFamily="34" charset="0"/>
              <a:buChar char="•"/>
            </a:pPr>
            <a:r>
              <a:rPr lang="en-GB" sz="1600" dirty="0">
                <a:latin typeface="Baskerville Old Face" panose="02020602080505020303" pitchFamily="18" charset="0"/>
              </a:rPr>
              <a:t>Whilst it is possible for different races to have sexual relationships, it is not possible for any combination to conceive offspring and therefore there are no half-elves or half-orcs. </a:t>
            </a:r>
            <a:r>
              <a:rPr lang="en-GB" sz="1600" dirty="0" smtClean="0">
                <a:latin typeface="Baskerville Old Face" panose="02020602080505020303" pitchFamily="18" charset="0"/>
              </a:rPr>
              <a:t>  </a:t>
            </a:r>
            <a:endParaRPr lang="en-GB" sz="1600" dirty="0" smtClean="0">
              <a:latin typeface="Baskerville Old Face" panose="02020602080505020303" pitchFamily="18" charset="0"/>
            </a:endParaRPr>
          </a:p>
        </p:txBody>
      </p:sp>
      <p:sp>
        <p:nvSpPr>
          <p:cNvPr id="6" name="Rectangle 1"/>
          <p:cNvSpPr>
            <a:spLocks noChangeArrowheads="1"/>
          </p:cNvSpPr>
          <p:nvPr/>
        </p:nvSpPr>
        <p:spPr bwMode="auto">
          <a:xfrm>
            <a:off x="589005" y="3202331"/>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TextBox 7"/>
          <p:cNvSpPr txBox="1"/>
          <p:nvPr/>
        </p:nvSpPr>
        <p:spPr>
          <a:xfrm>
            <a:off x="5189837" y="1378137"/>
            <a:ext cx="4390767" cy="3293209"/>
          </a:xfrm>
          <a:prstGeom prst="rect">
            <a:avLst/>
          </a:prstGeom>
          <a:noFill/>
        </p:spPr>
        <p:txBody>
          <a:bodyPr wrap="square" rtlCol="0">
            <a:spAutoFit/>
          </a:bodyPr>
          <a:lstStyle/>
          <a:p>
            <a:r>
              <a:rPr lang="en-GB" sz="1600" u="sng" dirty="0" smtClean="0">
                <a:latin typeface="Baskerville Old Face" panose="02020602080505020303" pitchFamily="18" charset="0"/>
              </a:rPr>
              <a:t>General</a:t>
            </a:r>
          </a:p>
          <a:p>
            <a:pPr marL="285750" indent="-285750">
              <a:buFont typeface="Arial" panose="020B0604020202020204" pitchFamily="34" charset="0"/>
              <a:buChar char="•"/>
            </a:pPr>
            <a:r>
              <a:rPr lang="en-GB" sz="1600" dirty="0" smtClean="0">
                <a:latin typeface="Baskerville Old Face" panose="02020602080505020303" pitchFamily="18" charset="0"/>
              </a:rPr>
              <a:t>On a critical hit the player rolls double the number of dice (not double their result).</a:t>
            </a:r>
            <a:endParaRPr lang="en-GB" sz="1600" dirty="0" smtClean="0">
              <a:latin typeface="Baskerville Old Face" panose="02020602080505020303" pitchFamily="18" charset="0"/>
            </a:endParaRPr>
          </a:p>
          <a:p>
            <a:pPr marL="285750" indent="-285750">
              <a:buFont typeface="Arial" panose="020B0604020202020204" pitchFamily="34" charset="0"/>
              <a:buChar char="•"/>
            </a:pPr>
            <a:r>
              <a:rPr lang="en-GB" sz="1600" dirty="0" smtClean="0">
                <a:latin typeface="Baskerville Old Face" panose="02020602080505020303" pitchFamily="18" charset="0"/>
              </a:rPr>
              <a:t>Warlock’s </a:t>
            </a:r>
            <a:r>
              <a:rPr lang="en-GB" sz="1600" dirty="0">
                <a:latin typeface="Baskerville Old Face" panose="02020602080505020303" pitchFamily="18" charset="0"/>
              </a:rPr>
              <a:t>automatically know their Patron </a:t>
            </a:r>
            <a:r>
              <a:rPr lang="en-GB" sz="1600" dirty="0" smtClean="0">
                <a:latin typeface="Baskerville Old Face" panose="02020602080505020303" pitchFamily="18" charset="0"/>
              </a:rPr>
              <a:t>Spells.</a:t>
            </a:r>
          </a:p>
          <a:p>
            <a:pPr marL="285750" indent="-285750">
              <a:buFont typeface="Arial" panose="020B0604020202020204" pitchFamily="34" charset="0"/>
              <a:buChar char="•"/>
            </a:pPr>
            <a:r>
              <a:rPr lang="en-GB" sz="1600" dirty="0" smtClean="0">
                <a:latin typeface="Baskerville Old Face" panose="02020602080505020303" pitchFamily="18" charset="0"/>
              </a:rPr>
              <a:t>Alternative rules for Ranger can be discussed.</a:t>
            </a:r>
            <a:endParaRPr lang="en-GB" sz="1600" dirty="0" smtClean="0">
              <a:latin typeface="Baskerville Old Face" panose="02020602080505020303" pitchFamily="18" charset="0"/>
            </a:endParaRPr>
          </a:p>
          <a:p>
            <a:pPr marL="285750" indent="-285750">
              <a:buFont typeface="Arial" panose="020B0604020202020204" pitchFamily="34" charset="0"/>
              <a:buChar char="•"/>
            </a:pPr>
            <a:r>
              <a:rPr lang="en-GB" sz="1600" dirty="0" smtClean="0">
                <a:latin typeface="Baskerville Old Face" panose="02020602080505020303" pitchFamily="18" charset="0"/>
              </a:rPr>
              <a:t>Potions </a:t>
            </a:r>
            <a:r>
              <a:rPr lang="en-GB" sz="1600" dirty="0" smtClean="0">
                <a:latin typeface="Baskerville Old Face" panose="02020602080505020303" pitchFamily="18" charset="0"/>
              </a:rPr>
              <a:t>can be drunk as a bonus action in </a:t>
            </a:r>
            <a:r>
              <a:rPr lang="en-GB" sz="1600" dirty="0" smtClean="0">
                <a:latin typeface="Baskerville Old Face" panose="02020602080505020303" pitchFamily="18" charset="0"/>
              </a:rPr>
              <a:t>combat</a:t>
            </a:r>
            <a:r>
              <a:rPr lang="en-GB" sz="1600" dirty="0" smtClean="0">
                <a:latin typeface="Baskerville Old Face" panose="02020602080505020303" pitchFamily="18" charset="0"/>
              </a:rPr>
              <a:t>, but a full action is required to administer to someone else.</a:t>
            </a:r>
          </a:p>
          <a:p>
            <a:pPr marL="285750" indent="-285750">
              <a:buFont typeface="Arial" panose="020B0604020202020204" pitchFamily="34" charset="0"/>
              <a:buChar char="•"/>
            </a:pPr>
            <a:r>
              <a:rPr lang="en-GB" sz="1600" dirty="0" smtClean="0">
                <a:latin typeface="Baskerville Old Face" panose="02020602080505020303" pitchFamily="18" charset="0"/>
              </a:rPr>
              <a:t>When rolling for new hit points on a level up, the minimum a player can increase is half their hit die. For example a Fighter rolling a D10, get a 3, so instead they get 5 (plus CON modifier).</a:t>
            </a:r>
          </a:p>
        </p:txBody>
      </p:sp>
    </p:spTree>
    <p:extLst>
      <p:ext uri="{BB962C8B-B14F-4D97-AF65-F5344CB8AC3E}">
        <p14:creationId xmlns:p14="http://schemas.microsoft.com/office/powerpoint/2010/main" val="113355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589005" y="390874"/>
            <a:ext cx="3809999" cy="584775"/>
          </a:xfrm>
          <a:prstGeom prst="rect">
            <a:avLst/>
          </a:prstGeom>
          <a:noFill/>
        </p:spPr>
        <p:txBody>
          <a:bodyPr wrap="square" rtlCol="0">
            <a:spAutoFit/>
          </a:bodyPr>
          <a:lstStyle/>
          <a:p>
            <a:pPr algn="ctr"/>
            <a:r>
              <a:rPr lang="en-GB" sz="32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Feats</a:t>
            </a:r>
            <a:endParaRPr lang="en-GB" sz="32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1" name="TextBox 10"/>
          <p:cNvSpPr txBox="1"/>
          <p:nvPr/>
        </p:nvSpPr>
        <p:spPr>
          <a:xfrm>
            <a:off x="418030" y="1204080"/>
            <a:ext cx="4555524" cy="2462213"/>
          </a:xfrm>
          <a:prstGeom prst="rect">
            <a:avLst/>
          </a:prstGeom>
          <a:noFill/>
        </p:spPr>
        <p:txBody>
          <a:bodyPr wrap="square" rtlCol="0">
            <a:spAutoFit/>
          </a:bodyPr>
          <a:lstStyle/>
          <a:p>
            <a:pPr marL="285750" indent="-285750">
              <a:buFont typeface="Arial" panose="020B0604020202020204" pitchFamily="34" charset="0"/>
              <a:buChar char="•"/>
            </a:pPr>
            <a:r>
              <a:rPr lang="en-GB" sz="1400" b="1" dirty="0" smtClean="0">
                <a:latin typeface="Baskerville Old Face" panose="02020602080505020303" pitchFamily="18" charset="0"/>
              </a:rPr>
              <a:t>Adaptability</a:t>
            </a:r>
            <a:r>
              <a:rPr lang="en-GB" sz="1400" dirty="0" smtClean="0">
                <a:latin typeface="Baskerville Old Face" panose="02020602080505020303" pitchFamily="18" charset="0"/>
              </a:rPr>
              <a:t>: Human- </a:t>
            </a:r>
            <a:r>
              <a:rPr lang="en-GB" sz="1400" dirty="0">
                <a:latin typeface="Baskerville Old Face" panose="02020602080505020303" pitchFamily="18" charset="0"/>
              </a:rPr>
              <a:t>Increase your </a:t>
            </a:r>
            <a:r>
              <a:rPr lang="en-GB" sz="1400" dirty="0" smtClean="0">
                <a:latin typeface="Baskerville Old Face" panose="02020602080505020303" pitchFamily="18" charset="0"/>
              </a:rPr>
              <a:t>Intelligence </a:t>
            </a:r>
            <a:r>
              <a:rPr lang="en-GB" sz="1400" dirty="0">
                <a:latin typeface="Baskerville Old Face" panose="02020602080505020303" pitchFamily="18" charset="0"/>
              </a:rPr>
              <a:t>score </a:t>
            </a:r>
            <a:r>
              <a:rPr lang="en-GB" sz="1400" dirty="0" smtClean="0">
                <a:latin typeface="Baskerville Old Face" panose="02020602080505020303" pitchFamily="18" charset="0"/>
              </a:rPr>
              <a:t>by 1</a:t>
            </a:r>
            <a:r>
              <a:rPr lang="en-GB" sz="1400" dirty="0">
                <a:latin typeface="Baskerville Old Face" panose="02020602080505020303" pitchFamily="18" charset="0"/>
              </a:rPr>
              <a:t>, to a maximum of </a:t>
            </a:r>
            <a:r>
              <a:rPr lang="en-GB" sz="1400" dirty="0" smtClean="0">
                <a:latin typeface="Baskerville Old Face" panose="02020602080505020303" pitchFamily="18" charset="0"/>
              </a:rPr>
              <a:t>20. </a:t>
            </a:r>
            <a:r>
              <a:rPr lang="en-GB" sz="1400" dirty="0">
                <a:latin typeface="Baskerville Old Face" panose="02020602080505020303" pitchFamily="18" charset="0"/>
              </a:rPr>
              <a:t>You </a:t>
            </a:r>
            <a:r>
              <a:rPr lang="en-GB" sz="1400" dirty="0" smtClean="0">
                <a:latin typeface="Baskerville Old Face" panose="02020602080505020303" pitchFamily="18" charset="0"/>
              </a:rPr>
              <a:t>personify your race’s natural aptitude for hard work, innovation and leadership.  You gain proficiency in any three skills of your choice.</a:t>
            </a:r>
          </a:p>
          <a:p>
            <a:pPr marL="285750" indent="-285750">
              <a:buFont typeface="Arial" panose="020B0604020202020204" pitchFamily="34" charset="0"/>
              <a:buChar char="•"/>
            </a:pPr>
            <a:r>
              <a:rPr lang="en-GB" sz="1400" b="1" dirty="0">
                <a:latin typeface="Baskerville Old Face" panose="02020602080505020303" pitchFamily="18" charset="0"/>
              </a:rPr>
              <a:t>Bountiful Luck:</a:t>
            </a:r>
            <a:r>
              <a:rPr lang="en-GB" sz="1400" dirty="0">
                <a:latin typeface="Baskerville Old Face" panose="02020602080505020303" pitchFamily="18" charset="0"/>
              </a:rPr>
              <a:t> Halfling- Increase your </a:t>
            </a:r>
            <a:r>
              <a:rPr lang="en-GB" sz="1400" dirty="0" smtClean="0">
                <a:latin typeface="Baskerville Old Face" panose="02020602080505020303" pitchFamily="18" charset="0"/>
              </a:rPr>
              <a:t>Charisma </a:t>
            </a:r>
            <a:r>
              <a:rPr lang="en-GB" sz="1400" dirty="0">
                <a:latin typeface="Baskerville Old Face" panose="02020602080505020303" pitchFamily="18" charset="0"/>
              </a:rPr>
              <a:t>score </a:t>
            </a:r>
            <a:r>
              <a:rPr lang="en-GB" sz="1400" dirty="0" smtClean="0">
                <a:latin typeface="Baskerville Old Face" panose="02020602080505020303" pitchFamily="18" charset="0"/>
              </a:rPr>
              <a:t>by 1</a:t>
            </a:r>
            <a:r>
              <a:rPr lang="en-GB" sz="1400" dirty="0">
                <a:latin typeface="Baskerville Old Face" panose="02020602080505020303" pitchFamily="18" charset="0"/>
              </a:rPr>
              <a:t>, to a maximum of </a:t>
            </a:r>
            <a:r>
              <a:rPr lang="en-GB" sz="1400" dirty="0" smtClean="0">
                <a:latin typeface="Baskerville Old Face" panose="02020602080505020303" pitchFamily="18" charset="0"/>
              </a:rPr>
              <a:t>20. </a:t>
            </a:r>
            <a:r>
              <a:rPr lang="en-GB" sz="1400" dirty="0">
                <a:latin typeface="Baskerville Old Face" panose="02020602080505020303" pitchFamily="18" charset="0"/>
              </a:rPr>
              <a:t>You love company and can extend your luck to them. Whenever an ally you can see who is within 5</a:t>
            </a:r>
            <a:r>
              <a:rPr lang="en-GB" sz="1400" dirty="0" smtClean="0">
                <a:latin typeface="Baskerville Old Face" panose="02020602080505020303" pitchFamily="18" charset="0"/>
              </a:rPr>
              <a:t> </a:t>
            </a:r>
            <a:r>
              <a:rPr lang="en-GB" sz="1400" dirty="0">
                <a:latin typeface="Baskerville Old Face" panose="02020602080505020303" pitchFamily="18" charset="0"/>
              </a:rPr>
              <a:t>feet of you rolls a 1 on the d20 for an attack roll, </a:t>
            </a:r>
            <a:r>
              <a:rPr lang="en-GB" sz="1400" dirty="0" smtClean="0">
                <a:latin typeface="Baskerville Old Face" panose="02020602080505020303" pitchFamily="18" charset="0"/>
              </a:rPr>
              <a:t>an </a:t>
            </a:r>
            <a:r>
              <a:rPr lang="en-GB" sz="1400" dirty="0">
                <a:latin typeface="Baskerville Old Face" panose="02020602080505020303" pitchFamily="18" charset="0"/>
              </a:rPr>
              <a:t>ability check, or a saving throw, you can use your reaction to let </a:t>
            </a:r>
            <a:r>
              <a:rPr lang="en-GB" sz="1400" dirty="0" smtClean="0">
                <a:latin typeface="Baskerville Old Face" panose="02020602080505020303" pitchFamily="18" charset="0"/>
              </a:rPr>
              <a:t>them </a:t>
            </a:r>
            <a:r>
              <a:rPr lang="en-GB" sz="1400" dirty="0">
                <a:latin typeface="Baskerville Old Face" panose="02020602080505020303" pitchFamily="18" charset="0"/>
              </a:rPr>
              <a:t>reroll the die.  The ally must use the new roll</a:t>
            </a:r>
            <a:r>
              <a:rPr lang="en-GB" sz="1400" dirty="0" smtClean="0">
                <a:latin typeface="Baskerville Old Face" panose="02020602080505020303" pitchFamily="18" charset="0"/>
              </a:rPr>
              <a:t>.</a:t>
            </a:r>
          </a:p>
        </p:txBody>
      </p:sp>
      <p:sp>
        <p:nvSpPr>
          <p:cNvPr id="6" name="Rectangle 1"/>
          <p:cNvSpPr>
            <a:spLocks noChangeArrowheads="1"/>
          </p:cNvSpPr>
          <p:nvPr/>
        </p:nvSpPr>
        <p:spPr bwMode="auto">
          <a:xfrm>
            <a:off x="589005" y="3202331"/>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TextBox 13"/>
          <p:cNvSpPr txBox="1"/>
          <p:nvPr/>
        </p:nvSpPr>
        <p:spPr>
          <a:xfrm>
            <a:off x="4973554" y="594003"/>
            <a:ext cx="4555524" cy="4616648"/>
          </a:xfrm>
          <a:prstGeom prst="rect">
            <a:avLst/>
          </a:prstGeom>
          <a:noFill/>
        </p:spPr>
        <p:txBody>
          <a:bodyPr wrap="square" rtlCol="0">
            <a:spAutoFit/>
          </a:bodyPr>
          <a:lstStyle/>
          <a:p>
            <a:pPr marL="285750" indent="-285750">
              <a:buFont typeface="Arial" panose="020B0604020202020204" pitchFamily="34" charset="0"/>
              <a:buChar char="•"/>
            </a:pPr>
            <a:r>
              <a:rPr lang="en-GB" sz="1400" b="1" dirty="0">
                <a:latin typeface="Baskerville Old Face" panose="02020602080505020303" pitchFamily="18" charset="0"/>
              </a:rPr>
              <a:t>Critter Friend: </a:t>
            </a:r>
            <a:r>
              <a:rPr lang="en-GB" sz="1400" dirty="0">
                <a:latin typeface="Baskerville Old Face" panose="02020602080505020303" pitchFamily="18" charset="0"/>
              </a:rPr>
              <a:t>Gnome- Increase your </a:t>
            </a:r>
            <a:r>
              <a:rPr lang="en-GB" sz="1400" dirty="0" smtClean="0">
                <a:latin typeface="Baskerville Old Face" panose="02020602080505020303" pitchFamily="18" charset="0"/>
              </a:rPr>
              <a:t>Wisdom </a:t>
            </a:r>
            <a:r>
              <a:rPr lang="en-GB" sz="1400" dirty="0">
                <a:latin typeface="Baskerville Old Face" panose="02020602080505020303" pitchFamily="18" charset="0"/>
              </a:rPr>
              <a:t>score </a:t>
            </a:r>
            <a:r>
              <a:rPr lang="en-GB" sz="1400" dirty="0" smtClean="0">
                <a:latin typeface="Baskerville Old Face" panose="02020602080505020303" pitchFamily="18" charset="0"/>
              </a:rPr>
              <a:t>by 1</a:t>
            </a:r>
            <a:r>
              <a:rPr lang="en-GB" sz="1400" dirty="0">
                <a:latin typeface="Baskerville Old Face" panose="02020602080505020303" pitchFamily="18" charset="0"/>
              </a:rPr>
              <a:t>, to a maximum of </a:t>
            </a:r>
            <a:r>
              <a:rPr lang="en-GB" sz="1400" dirty="0" smtClean="0">
                <a:latin typeface="Baskerville Old Face" panose="02020602080505020303" pitchFamily="18" charset="0"/>
              </a:rPr>
              <a:t>20. </a:t>
            </a:r>
            <a:r>
              <a:rPr lang="en-GB" sz="1400" dirty="0">
                <a:latin typeface="Baskerville Old Face" panose="02020602080505020303" pitchFamily="18" charset="0"/>
              </a:rPr>
              <a:t>Your friendship with animals is strong. You gain the following benefits: You gain proficiency in the Animal Handling skill.  If you already have proficiency in it then it is doubled. You learn the </a:t>
            </a:r>
            <a:r>
              <a:rPr lang="en-GB" sz="1400" i="1" dirty="0">
                <a:latin typeface="Baskerville Old Face" panose="02020602080505020303" pitchFamily="18" charset="0"/>
              </a:rPr>
              <a:t>Speak With Animals</a:t>
            </a:r>
            <a:r>
              <a:rPr lang="en-GB" sz="1400" dirty="0">
                <a:latin typeface="Baskerville Old Face" panose="02020602080505020303" pitchFamily="18" charset="0"/>
              </a:rPr>
              <a:t> spell and can cast it at will without expending spell slots. You also learn the spell </a:t>
            </a:r>
            <a:r>
              <a:rPr lang="en-GB" sz="1400" i="1" dirty="0">
                <a:latin typeface="Baskerville Old Face" panose="02020602080505020303" pitchFamily="18" charset="0"/>
              </a:rPr>
              <a:t>Animal Friendship</a:t>
            </a:r>
            <a:r>
              <a:rPr lang="en-GB" sz="1400" dirty="0">
                <a:latin typeface="Baskerville Old Face" panose="02020602080505020303" pitchFamily="18" charset="0"/>
              </a:rPr>
              <a:t> spell which you can cast without using a spell slot. You regain the ability to cast the spell in this way when you finish a long rest.  Wisdom is your spellcasting ability for these spells</a:t>
            </a:r>
            <a:r>
              <a:rPr lang="en-GB" sz="1400" dirty="0" smtClean="0">
                <a:latin typeface="Baskerville Old Face" panose="02020602080505020303" pitchFamily="18" charset="0"/>
              </a:rPr>
              <a:t>.</a:t>
            </a:r>
            <a:r>
              <a:rPr lang="en-GB" sz="1400" b="1" dirty="0">
                <a:latin typeface="Baskerville Old Face" panose="02020602080505020303" pitchFamily="18" charset="0"/>
              </a:rPr>
              <a:t> </a:t>
            </a:r>
            <a:endParaRPr lang="en-GB" sz="1400" b="1" dirty="0" smtClean="0">
              <a:latin typeface="Baskerville Old Face" panose="02020602080505020303" pitchFamily="18" charset="0"/>
            </a:endParaRPr>
          </a:p>
          <a:p>
            <a:pPr marL="285750" indent="-285750">
              <a:buFont typeface="Arial" panose="020B0604020202020204" pitchFamily="34" charset="0"/>
              <a:buChar char="•"/>
            </a:pPr>
            <a:r>
              <a:rPr lang="en-GB" sz="1400" b="1" dirty="0" smtClean="0">
                <a:latin typeface="Baskerville Old Face" panose="02020602080505020303" pitchFamily="18" charset="0"/>
              </a:rPr>
              <a:t>Demonic </a:t>
            </a:r>
            <a:r>
              <a:rPr lang="en-GB" sz="1400" b="1" dirty="0">
                <a:latin typeface="Baskerville Old Face" panose="02020602080505020303" pitchFamily="18" charset="0"/>
              </a:rPr>
              <a:t>Visage</a:t>
            </a:r>
            <a:r>
              <a:rPr lang="en-GB" sz="1400" dirty="0">
                <a:latin typeface="Baskerville Old Face" panose="02020602080505020303" pitchFamily="18" charset="0"/>
              </a:rPr>
              <a:t>: Tiefling- Increase your </a:t>
            </a:r>
            <a:r>
              <a:rPr lang="en-GB" sz="1400" dirty="0" smtClean="0">
                <a:latin typeface="Baskerville Old Face" panose="02020602080505020303" pitchFamily="18" charset="0"/>
              </a:rPr>
              <a:t>Charisma </a:t>
            </a:r>
            <a:r>
              <a:rPr lang="en-GB" sz="1400" dirty="0">
                <a:latin typeface="Baskerville Old Face" panose="02020602080505020303" pitchFamily="18" charset="0"/>
              </a:rPr>
              <a:t>score </a:t>
            </a:r>
            <a:r>
              <a:rPr lang="en-GB" sz="1400" dirty="0" smtClean="0">
                <a:latin typeface="Baskerville Old Face" panose="02020602080505020303" pitchFamily="18" charset="0"/>
              </a:rPr>
              <a:t>by 1</a:t>
            </a:r>
            <a:r>
              <a:rPr lang="en-GB" sz="1400" dirty="0">
                <a:latin typeface="Baskerville Old Face" panose="02020602080505020303" pitchFamily="18" charset="0"/>
              </a:rPr>
              <a:t>, to a maximum of </a:t>
            </a:r>
            <a:r>
              <a:rPr lang="en-GB" sz="1400" dirty="0" smtClean="0">
                <a:latin typeface="Baskerville Old Face" panose="02020602080505020303" pitchFamily="18" charset="0"/>
              </a:rPr>
              <a:t>20. </a:t>
            </a:r>
            <a:r>
              <a:rPr lang="en-GB" sz="1400" dirty="0">
                <a:latin typeface="Baskerville Old Face" panose="02020602080505020303" pitchFamily="18" charset="0"/>
              </a:rPr>
              <a:t>The demon blood flows strong in you. As a bonus action you can cause your appearance to change for one minute.  Your appearance becomes more demonic for the duration (perhaps causing eyes to blaze, horns to lengthen, fangs to grow).  For the duration of this effect you gain proficiency in the Intimidation skill. If you already have proficiency in that skill then it is doubled.  </a:t>
            </a:r>
            <a:endParaRPr lang="en-GB" sz="1400" dirty="0" smtClean="0">
              <a:latin typeface="Baskerville Old Face" panose="02020602080505020303" pitchFamily="18" charset="0"/>
            </a:endParaRPr>
          </a:p>
          <a:p>
            <a:pPr marL="285750" indent="-285750">
              <a:buFont typeface="Arial" panose="020B0604020202020204" pitchFamily="34" charset="0"/>
              <a:buChar char="•"/>
            </a:pPr>
            <a:endParaRPr lang="en-GB" sz="1400" dirty="0">
              <a:latin typeface="Baskerville Old Face" panose="02020602080505020303" pitchFamily="18" charset="0"/>
            </a:endParaRPr>
          </a:p>
        </p:txBody>
      </p:sp>
      <p:sp>
        <p:nvSpPr>
          <p:cNvPr id="15" name="TextBox 14"/>
          <p:cNvSpPr txBox="1"/>
          <p:nvPr/>
        </p:nvSpPr>
        <p:spPr>
          <a:xfrm>
            <a:off x="321276" y="811530"/>
            <a:ext cx="3739978" cy="400110"/>
          </a:xfrm>
          <a:prstGeom prst="rect">
            <a:avLst/>
          </a:prstGeom>
          <a:noFill/>
        </p:spPr>
        <p:txBody>
          <a:bodyPr wrap="square" rtlCol="0">
            <a:spAutoFit/>
          </a:bodyPr>
          <a:lstStyle/>
          <a:p>
            <a:r>
              <a:rPr lang="en-GB" sz="20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Racial Feats</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736" y="3377385"/>
            <a:ext cx="2177087" cy="3153161"/>
          </a:xfrm>
          <a:prstGeom prst="rect">
            <a:avLst/>
          </a:prstGeom>
          <a:ln>
            <a:solidFill>
              <a:schemeClr val="tx1"/>
            </a:solidFill>
          </a:ln>
          <a:effectLst>
            <a:softEdge rad="127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4324" b="7148"/>
          <a:stretch/>
        </p:blipFill>
        <p:spPr>
          <a:xfrm>
            <a:off x="6660506" y="4685841"/>
            <a:ext cx="1459912" cy="1844705"/>
          </a:xfrm>
          <a:prstGeom prst="rect">
            <a:avLst/>
          </a:prstGeom>
          <a:ln>
            <a:solidFill>
              <a:schemeClr val="tx1"/>
            </a:solidFill>
          </a:ln>
          <a:effectLst>
            <a:softEdge rad="127000"/>
          </a:effectLst>
        </p:spPr>
      </p:pic>
    </p:spTree>
    <p:extLst>
      <p:ext uri="{BB962C8B-B14F-4D97-AF65-F5344CB8AC3E}">
        <p14:creationId xmlns:p14="http://schemas.microsoft.com/office/powerpoint/2010/main" val="3820648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1"/>
          <p:cNvSpPr>
            <a:spLocks noChangeArrowheads="1"/>
          </p:cNvSpPr>
          <p:nvPr/>
        </p:nvSpPr>
        <p:spPr bwMode="auto">
          <a:xfrm>
            <a:off x="589005" y="3202331"/>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TextBox 12"/>
          <p:cNvSpPr txBox="1"/>
          <p:nvPr/>
        </p:nvSpPr>
        <p:spPr>
          <a:xfrm>
            <a:off x="5173362" y="3730755"/>
            <a:ext cx="4555524" cy="2893100"/>
          </a:xfrm>
          <a:prstGeom prst="rect">
            <a:avLst/>
          </a:prstGeom>
          <a:noFill/>
        </p:spPr>
        <p:txBody>
          <a:bodyPr wrap="square" rtlCol="0">
            <a:spAutoFit/>
          </a:bodyPr>
          <a:lstStyle/>
          <a:p>
            <a:pPr marL="285750" indent="-285750">
              <a:buFont typeface="Arial" panose="020B0604020202020204" pitchFamily="34" charset="0"/>
              <a:buChar char="•"/>
            </a:pPr>
            <a:r>
              <a:rPr lang="en-GB" sz="1400" b="1" dirty="0" smtClean="0">
                <a:latin typeface="Baskerville Old Face" panose="02020602080505020303" pitchFamily="18" charset="0"/>
              </a:rPr>
              <a:t>Expert Hagglers: </a:t>
            </a:r>
            <a:r>
              <a:rPr lang="en-GB" sz="1400" dirty="0" smtClean="0">
                <a:latin typeface="Baskerville Old Face" panose="02020602080505020303" pitchFamily="18" charset="0"/>
              </a:rPr>
              <a:t>Halfling- </a:t>
            </a:r>
            <a:r>
              <a:rPr lang="en-GB" sz="1400" dirty="0">
                <a:latin typeface="Baskerville Old Face" panose="02020602080505020303" pitchFamily="18" charset="0"/>
              </a:rPr>
              <a:t>Increase your </a:t>
            </a:r>
            <a:r>
              <a:rPr lang="en-GB" sz="1400" dirty="0" smtClean="0">
                <a:latin typeface="Baskerville Old Face" panose="02020602080505020303" pitchFamily="18" charset="0"/>
              </a:rPr>
              <a:t>Charisma </a:t>
            </a:r>
            <a:r>
              <a:rPr lang="en-GB" sz="1400" dirty="0">
                <a:latin typeface="Baskerville Old Face" panose="02020602080505020303" pitchFamily="18" charset="0"/>
              </a:rPr>
              <a:t>score by 1, to a maximum of 20. You </a:t>
            </a:r>
            <a:r>
              <a:rPr lang="en-GB" sz="1400" dirty="0" smtClean="0">
                <a:latin typeface="Baskerville Old Face" panose="02020602080505020303" pitchFamily="18" charset="0"/>
              </a:rPr>
              <a:t>love making a deal. You get to add your proficiency bonus to any skill check made which relates to agreeing on a price for something (likely to be persuasion or intimidation).  If you already have proficiency in that skill then it is doubled.  </a:t>
            </a:r>
          </a:p>
          <a:p>
            <a:pPr marL="285750" indent="-285750">
              <a:buFont typeface="Arial" panose="020B0604020202020204" pitchFamily="34" charset="0"/>
              <a:buChar char="•"/>
            </a:pPr>
            <a:r>
              <a:rPr lang="en-GB" sz="1400" b="1" dirty="0">
                <a:latin typeface="Baskerville Old Face" panose="02020602080505020303" pitchFamily="18" charset="0"/>
              </a:rPr>
              <a:t>Fade Away:</a:t>
            </a:r>
            <a:r>
              <a:rPr lang="en-GB" sz="1400" dirty="0">
                <a:latin typeface="Baskerville Old Face" panose="02020602080505020303" pitchFamily="18" charset="0"/>
              </a:rPr>
              <a:t> Gnome- Increase your </a:t>
            </a:r>
            <a:r>
              <a:rPr lang="en-GB" sz="1400" dirty="0" smtClean="0">
                <a:latin typeface="Baskerville Old Face" panose="02020602080505020303" pitchFamily="18" charset="0"/>
              </a:rPr>
              <a:t>Wisdom </a:t>
            </a:r>
            <a:r>
              <a:rPr lang="en-GB" sz="1400" dirty="0">
                <a:latin typeface="Baskerville Old Face" panose="02020602080505020303" pitchFamily="18" charset="0"/>
              </a:rPr>
              <a:t>score by 1, to a maximum of 20. You can draw on your magical inheritance when danger threatens.  When you take damage you can use your reaction to turn invisible until the end of your next turn or until you attack, cause damage to someone or force someone to make a saving throw.  You regain the use of this feature after a long rest</a:t>
            </a:r>
            <a:r>
              <a:rPr lang="en-GB" sz="1400" dirty="0" smtClean="0">
                <a:latin typeface="Baskerville Old Face" panose="02020602080505020303" pitchFamily="18" charset="0"/>
              </a:rPr>
              <a:t>.</a:t>
            </a:r>
          </a:p>
        </p:txBody>
      </p:sp>
      <p:sp>
        <p:nvSpPr>
          <p:cNvPr id="11" name="TextBox 10"/>
          <p:cNvSpPr txBox="1"/>
          <p:nvPr/>
        </p:nvSpPr>
        <p:spPr>
          <a:xfrm>
            <a:off x="469557" y="587718"/>
            <a:ext cx="4555524" cy="2462213"/>
          </a:xfrm>
          <a:prstGeom prst="rect">
            <a:avLst/>
          </a:prstGeom>
          <a:noFill/>
        </p:spPr>
        <p:txBody>
          <a:bodyPr wrap="square" rtlCol="0">
            <a:spAutoFit/>
          </a:bodyPr>
          <a:lstStyle/>
          <a:p>
            <a:pPr marL="285750" indent="-285750">
              <a:buFont typeface="Arial" panose="020B0604020202020204" pitchFamily="34" charset="0"/>
              <a:buChar char="•"/>
            </a:pPr>
            <a:r>
              <a:rPr lang="en-GB" sz="1400" b="1" dirty="0" smtClean="0">
                <a:latin typeface="Baskerville Old Face" panose="02020602080505020303" pitchFamily="18" charset="0"/>
              </a:rPr>
              <a:t>Draconic </a:t>
            </a:r>
            <a:r>
              <a:rPr lang="en-GB" sz="1400" b="1" dirty="0">
                <a:latin typeface="Baskerville Old Face" panose="02020602080505020303" pitchFamily="18" charset="0"/>
              </a:rPr>
              <a:t>Hide</a:t>
            </a:r>
            <a:r>
              <a:rPr lang="en-GB" sz="1400" dirty="0">
                <a:latin typeface="Baskerville Old Face" panose="02020602080505020303" pitchFamily="18" charset="0"/>
              </a:rPr>
              <a:t>: Dragonborn- Increase your </a:t>
            </a:r>
            <a:r>
              <a:rPr lang="en-GB" sz="1400" dirty="0" smtClean="0">
                <a:latin typeface="Baskerville Old Face" panose="02020602080505020303" pitchFamily="18" charset="0"/>
              </a:rPr>
              <a:t>Strength </a:t>
            </a:r>
            <a:r>
              <a:rPr lang="en-GB" sz="1400" dirty="0">
                <a:latin typeface="Baskerville Old Face" panose="02020602080505020303" pitchFamily="18" charset="0"/>
              </a:rPr>
              <a:t>score </a:t>
            </a:r>
            <a:r>
              <a:rPr lang="en-GB" sz="1400" dirty="0" smtClean="0">
                <a:latin typeface="Baskerville Old Face" panose="02020602080505020303" pitchFamily="18" charset="0"/>
              </a:rPr>
              <a:t>by 1</a:t>
            </a:r>
            <a:r>
              <a:rPr lang="en-GB" sz="1400" dirty="0">
                <a:latin typeface="Baskerville Old Face" panose="02020602080505020303" pitchFamily="18" charset="0"/>
              </a:rPr>
              <a:t>, to a maximum of </a:t>
            </a:r>
            <a:r>
              <a:rPr lang="en-GB" sz="1400" dirty="0" smtClean="0">
                <a:latin typeface="Baskerville Old Face" panose="02020602080505020303" pitchFamily="18" charset="0"/>
              </a:rPr>
              <a:t>20. </a:t>
            </a:r>
            <a:r>
              <a:rPr lang="en-GB" sz="1400" dirty="0">
                <a:latin typeface="Baskerville Old Face" panose="02020602080505020303" pitchFamily="18" charset="0"/>
              </a:rPr>
              <a:t>Your draconic ancestry is makes your body stronger and you gain the following benefits.  Your tough scales give you plus 1 to your armour class.  Additionally you also have retractable claws.  Extending or retracting the claws requires no action.  You can use them to make unarmed strikes.  If you hit with them you deal slashing damage equal to 1d4 plus your strength modifier and counts as slashing damage rather than bludgeoning. </a:t>
            </a:r>
          </a:p>
          <a:p>
            <a:pPr marL="285750" indent="-285750">
              <a:buFont typeface="Arial" panose="020B0604020202020204" pitchFamily="34" charset="0"/>
              <a:buChar char="•"/>
            </a:pPr>
            <a:endParaRPr lang="en-GB" sz="1400" dirty="0">
              <a:latin typeface="Baskerville Old Face" panose="02020602080505020303"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4960"/>
          <a:stretch/>
        </p:blipFill>
        <p:spPr>
          <a:xfrm>
            <a:off x="6307982" y="692302"/>
            <a:ext cx="2138002" cy="2869577"/>
          </a:xfrm>
          <a:prstGeom prst="rect">
            <a:avLst/>
          </a:prstGeom>
          <a:effectLst>
            <a:softEdge rad="1270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633" y="2920620"/>
            <a:ext cx="2945755" cy="3703235"/>
          </a:xfrm>
          <a:prstGeom prst="rect">
            <a:avLst/>
          </a:prstGeom>
          <a:effectLst>
            <a:softEdge rad="127000"/>
          </a:effectLst>
        </p:spPr>
      </p:pic>
    </p:spTree>
    <p:extLst>
      <p:ext uri="{BB962C8B-B14F-4D97-AF65-F5344CB8AC3E}">
        <p14:creationId xmlns:p14="http://schemas.microsoft.com/office/powerpoint/2010/main" val="2441770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59" y="0"/>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1"/>
          <p:cNvSpPr>
            <a:spLocks noChangeArrowheads="1"/>
          </p:cNvSpPr>
          <p:nvPr/>
        </p:nvSpPr>
        <p:spPr bwMode="auto">
          <a:xfrm>
            <a:off x="589005" y="3202331"/>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TextBox 13"/>
          <p:cNvSpPr txBox="1"/>
          <p:nvPr/>
        </p:nvSpPr>
        <p:spPr>
          <a:xfrm>
            <a:off x="5023022" y="4741911"/>
            <a:ext cx="4555524" cy="1600438"/>
          </a:xfrm>
          <a:prstGeom prst="rect">
            <a:avLst/>
          </a:prstGeom>
          <a:noFill/>
        </p:spPr>
        <p:txBody>
          <a:bodyPr wrap="square" rtlCol="0">
            <a:spAutoFit/>
          </a:bodyPr>
          <a:lstStyle/>
          <a:p>
            <a:pPr marL="285750" indent="-285750">
              <a:buFont typeface="Arial" panose="020B0604020202020204" pitchFamily="34" charset="0"/>
              <a:buChar char="•"/>
            </a:pPr>
            <a:r>
              <a:rPr lang="en-GB" sz="1400" b="1" dirty="0" smtClean="0">
                <a:latin typeface="Baskerville Old Face" panose="02020602080505020303" pitchFamily="18" charset="0"/>
              </a:rPr>
              <a:t>Hardy </a:t>
            </a:r>
            <a:r>
              <a:rPr lang="en-GB" sz="1400" b="1" dirty="0">
                <a:latin typeface="Baskerville Old Face" panose="02020602080505020303" pitchFamily="18" charset="0"/>
              </a:rPr>
              <a:t>Resilience</a:t>
            </a:r>
            <a:r>
              <a:rPr lang="en-GB" sz="1400" dirty="0">
                <a:latin typeface="Baskerville Old Face" panose="02020602080505020303" pitchFamily="18" charset="0"/>
              </a:rPr>
              <a:t>: </a:t>
            </a:r>
            <a:r>
              <a:rPr lang="en-GB" sz="1400" dirty="0" smtClean="0">
                <a:latin typeface="Baskerville Old Face" panose="02020602080505020303" pitchFamily="18" charset="0"/>
              </a:rPr>
              <a:t>Dwarf- </a:t>
            </a:r>
            <a:r>
              <a:rPr lang="en-GB" sz="1400" dirty="0">
                <a:latin typeface="Baskerville Old Face" panose="02020602080505020303" pitchFamily="18" charset="0"/>
              </a:rPr>
              <a:t>Increase your </a:t>
            </a:r>
            <a:r>
              <a:rPr lang="en-GB" sz="1400" dirty="0" smtClean="0">
                <a:latin typeface="Baskerville Old Face" panose="02020602080505020303" pitchFamily="18" charset="0"/>
              </a:rPr>
              <a:t>Constitution </a:t>
            </a:r>
            <a:r>
              <a:rPr lang="en-GB" sz="1400" dirty="0">
                <a:latin typeface="Baskerville Old Face" panose="02020602080505020303" pitchFamily="18" charset="0"/>
              </a:rPr>
              <a:t>score by 1, to a maximum of 20. </a:t>
            </a:r>
            <a:r>
              <a:rPr lang="en-GB" sz="1400" dirty="0" smtClean="0">
                <a:latin typeface="Baskerville Old Face" panose="02020602080505020303" pitchFamily="18" charset="0"/>
              </a:rPr>
              <a:t>You </a:t>
            </a:r>
            <a:r>
              <a:rPr lang="en-GB" sz="1400" dirty="0">
                <a:latin typeface="Baskerville Old Face" panose="02020602080505020303" pitchFamily="18" charset="0"/>
              </a:rPr>
              <a:t>are hard to bring down in a fight. Whenever you take the Dodge action in combat, you can spend one Hit Die to heal yourself (providing you have one available).  Roll the die, add your constitution modifier and regain hit points equal to the total.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3216" y="683941"/>
            <a:ext cx="2682185" cy="3790253"/>
          </a:xfrm>
          <a:prstGeom prst="rect">
            <a:avLst/>
          </a:prstGeom>
          <a:ln>
            <a:solidFill>
              <a:schemeClr val="tx1"/>
            </a:solidFill>
          </a:ln>
          <a:effectLst>
            <a:softEdge rad="127000"/>
          </a:effectLst>
        </p:spPr>
      </p:pic>
      <p:sp>
        <p:nvSpPr>
          <p:cNvPr id="13" name="TextBox 12"/>
          <p:cNvSpPr txBox="1"/>
          <p:nvPr/>
        </p:nvSpPr>
        <p:spPr>
          <a:xfrm>
            <a:off x="393358" y="872491"/>
            <a:ext cx="4555524" cy="5909310"/>
          </a:xfrm>
          <a:prstGeom prst="rect">
            <a:avLst/>
          </a:prstGeom>
          <a:noFill/>
        </p:spPr>
        <p:txBody>
          <a:bodyPr wrap="square" rtlCol="0">
            <a:spAutoFit/>
          </a:bodyPr>
          <a:lstStyle/>
          <a:p>
            <a:pPr marL="285750" indent="-285750">
              <a:buFont typeface="Arial" panose="020B0604020202020204" pitchFamily="34" charset="0"/>
              <a:buChar char="•"/>
            </a:pPr>
            <a:r>
              <a:rPr lang="en-GB" sz="1400" b="1" dirty="0">
                <a:latin typeface="Baskerville Old Face" panose="02020602080505020303" pitchFamily="18" charset="0"/>
              </a:rPr>
              <a:t>Flames of Hell</a:t>
            </a:r>
            <a:r>
              <a:rPr lang="en-GB" sz="1400" dirty="0">
                <a:latin typeface="Baskerville Old Face" panose="02020602080505020303" pitchFamily="18" charset="0"/>
              </a:rPr>
              <a:t>: Tiefling- Increase your Constitution score by 1, to a maximum of 20. You can use your ancestry to access Hell itself. When you roll fire damage for a spell you cast, you can reroll any roll of 1 on the fire damage dice and must use the new roll. Whenever you cast a spell that deals fire damage, you can cause flames to wreathe you until the end of your next turn.  The flames don’t harm you or your possessions and they shed a bright light for 30 feet and dim light for an additional 30 feet. While the flames are present, any creature within 5 feet of you that hits you with a melee attack take 1d4 fire damage</a:t>
            </a:r>
            <a:r>
              <a:rPr lang="en-GB" sz="1400" dirty="0" smtClean="0">
                <a:latin typeface="Baskerville Old Face" panose="02020602080505020303" pitchFamily="18" charset="0"/>
              </a:rPr>
              <a:t>.</a:t>
            </a:r>
            <a:endParaRPr lang="en-GB" sz="1400" b="1" dirty="0" smtClean="0">
              <a:latin typeface="Baskerville Old Face" panose="02020602080505020303" pitchFamily="18" charset="0"/>
            </a:endParaRPr>
          </a:p>
          <a:p>
            <a:pPr marL="285750" indent="-285750">
              <a:buFont typeface="Arial" panose="020B0604020202020204" pitchFamily="34" charset="0"/>
              <a:buChar char="•"/>
            </a:pPr>
            <a:r>
              <a:rPr lang="en-GB" sz="1400" b="1" dirty="0" smtClean="0">
                <a:latin typeface="Baskerville Old Face" panose="02020602080505020303" pitchFamily="18" charset="0"/>
              </a:rPr>
              <a:t>Grudge-Bearer</a:t>
            </a:r>
            <a:r>
              <a:rPr lang="en-GB" sz="1400" dirty="0">
                <a:latin typeface="Baskerville Old Face" panose="02020602080505020303" pitchFamily="18" charset="0"/>
              </a:rPr>
              <a:t>: Dwarf- Increase your Wisdom score by 1, to a maximum of 20. You have a deep hatred of a particular kind of creature. Choose one of the following to bear your wrath: aberrations, beasts, celestials, constructs, dragons, elementals, fey, fiends, giants, monstrosities, oozes, plants or undead.  Alternatively choose one race of humanoids (such as goblins or knolls).  You gain the following benefits: During the first round of combat against your chosen grudge, you have advantage to attack them.  When any of your chosen foe makes an opportunity attack against you, they do so with disadvantage.  Whenever you make an Intelligence check to recall information about your foe you add your proficiency bonus if you are not already proficient, and if you are you double the bonus</a:t>
            </a:r>
            <a:r>
              <a:rPr lang="en-GB" sz="1400" dirty="0" smtClean="0">
                <a:latin typeface="Baskerville Old Face" panose="02020602080505020303" pitchFamily="18" charset="0"/>
              </a:rPr>
              <a:t>.</a:t>
            </a:r>
            <a:endParaRPr lang="en-GB" sz="1400" b="1" dirty="0" smtClean="0">
              <a:latin typeface="Baskerville Old Face" panose="02020602080505020303" pitchFamily="18" charset="0"/>
            </a:endParaRPr>
          </a:p>
        </p:txBody>
      </p:sp>
    </p:spTree>
    <p:extLst>
      <p:ext uri="{BB962C8B-B14F-4D97-AF65-F5344CB8AC3E}">
        <p14:creationId xmlns:p14="http://schemas.microsoft.com/office/powerpoint/2010/main" val="709293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59" y="0"/>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1"/>
          <p:cNvSpPr>
            <a:spLocks noChangeArrowheads="1"/>
          </p:cNvSpPr>
          <p:nvPr/>
        </p:nvSpPr>
        <p:spPr bwMode="auto">
          <a:xfrm>
            <a:off x="589005" y="3202331"/>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TextBox 10"/>
          <p:cNvSpPr txBox="1"/>
          <p:nvPr/>
        </p:nvSpPr>
        <p:spPr>
          <a:xfrm>
            <a:off x="5023022" y="3846049"/>
            <a:ext cx="4555524" cy="2893100"/>
          </a:xfrm>
          <a:prstGeom prst="rect">
            <a:avLst/>
          </a:prstGeom>
          <a:noFill/>
        </p:spPr>
        <p:txBody>
          <a:bodyPr wrap="square" rtlCol="0">
            <a:spAutoFit/>
          </a:bodyPr>
          <a:lstStyle/>
          <a:p>
            <a:pPr marL="285750" indent="-285750">
              <a:buFont typeface="Arial" panose="020B0604020202020204" pitchFamily="34" charset="0"/>
              <a:buChar char="•"/>
            </a:pPr>
            <a:r>
              <a:rPr lang="en-GB" sz="1400" b="1" dirty="0" smtClean="0">
                <a:latin typeface="Baskerville Old Face" panose="02020602080505020303" pitchFamily="18" charset="0"/>
              </a:rPr>
              <a:t>Remnants of Fey</a:t>
            </a:r>
            <a:r>
              <a:rPr lang="en-GB" sz="1400" dirty="0" smtClean="0">
                <a:latin typeface="Baskerville Old Face" panose="02020602080505020303" pitchFamily="18" charset="0"/>
              </a:rPr>
              <a:t>: Elf- </a:t>
            </a:r>
            <a:r>
              <a:rPr lang="en-GB" sz="1400" dirty="0">
                <a:latin typeface="Baskerville Old Face" panose="02020602080505020303" pitchFamily="18" charset="0"/>
              </a:rPr>
              <a:t>Increase your </a:t>
            </a:r>
            <a:r>
              <a:rPr lang="en-GB" sz="1400" dirty="0" smtClean="0">
                <a:latin typeface="Baskerville Old Face" panose="02020602080505020303" pitchFamily="18" charset="0"/>
              </a:rPr>
              <a:t>Wisdom </a:t>
            </a:r>
            <a:r>
              <a:rPr lang="en-GB" sz="1400" dirty="0">
                <a:latin typeface="Baskerville Old Face" panose="02020602080505020303" pitchFamily="18" charset="0"/>
              </a:rPr>
              <a:t>score by 1, to a maximum of 20. You </a:t>
            </a:r>
            <a:r>
              <a:rPr lang="en-GB" sz="1400" dirty="0" smtClean="0">
                <a:latin typeface="Baskerville Old Face" panose="02020602080505020303" pitchFamily="18" charset="0"/>
              </a:rPr>
              <a:t>are greatly attuned to your Fey ancestry and gain the following benefits. You learn one Druid </a:t>
            </a:r>
            <a:r>
              <a:rPr lang="en-GB" sz="1400" dirty="0" err="1" smtClean="0">
                <a:latin typeface="Baskerville Old Face" panose="02020602080505020303" pitchFamily="18" charset="0"/>
              </a:rPr>
              <a:t>cantrip</a:t>
            </a:r>
            <a:r>
              <a:rPr lang="en-GB" sz="1400" dirty="0" smtClean="0">
                <a:latin typeface="Baskerville Old Face" panose="02020602080505020303" pitchFamily="18" charset="0"/>
              </a:rPr>
              <a:t> of your choice. You also learn </a:t>
            </a:r>
            <a:r>
              <a:rPr lang="en-GB" sz="1400" i="1" dirty="0" err="1" smtClean="0">
                <a:latin typeface="Baskerville Old Face" panose="02020602080505020303" pitchFamily="18" charset="0"/>
              </a:rPr>
              <a:t>Longstrider</a:t>
            </a:r>
            <a:r>
              <a:rPr lang="en-GB" sz="1400" i="1" dirty="0" smtClean="0">
                <a:latin typeface="Baskerville Old Face" panose="02020602080505020303" pitchFamily="18" charset="0"/>
              </a:rPr>
              <a:t> </a:t>
            </a:r>
            <a:r>
              <a:rPr lang="en-GB" sz="1400" dirty="0" smtClean="0">
                <a:latin typeface="Baskerville Old Face" panose="02020602080505020303" pitchFamily="18" charset="0"/>
              </a:rPr>
              <a:t>and </a:t>
            </a:r>
            <a:r>
              <a:rPr lang="en-GB" sz="1400" i="1" dirty="0" smtClean="0">
                <a:latin typeface="Baskerville Old Face" panose="02020602080505020303" pitchFamily="18" charset="0"/>
              </a:rPr>
              <a:t>Pass Without Trace</a:t>
            </a:r>
            <a:r>
              <a:rPr lang="en-GB" sz="1400" dirty="0" smtClean="0">
                <a:latin typeface="Baskerville Old Face" panose="02020602080505020303" pitchFamily="18" charset="0"/>
              </a:rPr>
              <a:t> each of which you can cast without expending a spell slot.  You regain the ability to cast the spell in this way when you finish a long rest.  Wisdom is your spellcasting ability for these spells.</a:t>
            </a:r>
          </a:p>
          <a:p>
            <a:pPr marL="285750" indent="-285750">
              <a:buFont typeface="Arial" panose="020B0604020202020204" pitchFamily="34" charset="0"/>
              <a:buChar char="•"/>
            </a:pPr>
            <a:r>
              <a:rPr lang="en-GB" sz="1400" b="1" dirty="0" smtClean="0">
                <a:latin typeface="Baskerville Old Face" panose="02020602080505020303" pitchFamily="18" charset="0"/>
              </a:rPr>
              <a:t>Superior Accuracy:</a:t>
            </a:r>
            <a:r>
              <a:rPr lang="en-GB" sz="1400" dirty="0" smtClean="0">
                <a:latin typeface="Baskerville Old Face" panose="02020602080505020303" pitchFamily="18" charset="0"/>
              </a:rPr>
              <a:t> </a:t>
            </a:r>
            <a:r>
              <a:rPr lang="en-GB" sz="1400" dirty="0">
                <a:latin typeface="Baskerville Old Face" panose="02020602080505020303" pitchFamily="18" charset="0"/>
              </a:rPr>
              <a:t>Elf- Increase your </a:t>
            </a:r>
            <a:r>
              <a:rPr lang="en-GB" sz="1400" dirty="0" smtClean="0">
                <a:latin typeface="Baskerville Old Face" panose="02020602080505020303" pitchFamily="18" charset="0"/>
              </a:rPr>
              <a:t>Dexterity </a:t>
            </a:r>
            <a:r>
              <a:rPr lang="en-GB" sz="1400" dirty="0">
                <a:latin typeface="Baskerville Old Face" panose="02020602080505020303" pitchFamily="18" charset="0"/>
              </a:rPr>
              <a:t>score by 1, to a maximum of 20. </a:t>
            </a:r>
            <a:r>
              <a:rPr lang="en-GB" sz="1400" dirty="0" smtClean="0">
                <a:latin typeface="Baskerville Old Face" panose="02020602080505020303" pitchFamily="18" charset="0"/>
              </a:rPr>
              <a:t>Your eyes and wits are supernaturally keen. When you have advantage on an attack roll you may reroll one of the dice once. </a:t>
            </a:r>
            <a:endParaRPr lang="en-GB" sz="1400" b="1" dirty="0" smtClean="0">
              <a:latin typeface="Baskerville Old Face" panose="02020602080505020303" pitchFamily="18" charset="0"/>
            </a:endParaRPr>
          </a:p>
          <a:p>
            <a:r>
              <a:rPr lang="en-GB" sz="1400" dirty="0" smtClean="0">
                <a:latin typeface="Baskerville Old Face" panose="02020602080505020303" pitchFamily="18" charset="0"/>
              </a:rPr>
              <a:t> </a:t>
            </a:r>
            <a:endParaRPr lang="en-GB" sz="1400" dirty="0">
              <a:latin typeface="Baskerville Old Face" panose="02020602080505020303"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4390" y="666512"/>
            <a:ext cx="2713274" cy="3078892"/>
          </a:xfrm>
          <a:prstGeom prst="rect">
            <a:avLst/>
          </a:prstGeom>
          <a:ln>
            <a:solidFill>
              <a:schemeClr val="tx1"/>
            </a:solidFill>
          </a:ln>
          <a:effectLst>
            <a:softEdge rad="127000"/>
          </a:effectLst>
        </p:spPr>
      </p:pic>
      <p:sp>
        <p:nvSpPr>
          <p:cNvPr id="15" name="TextBox 14"/>
          <p:cNvSpPr txBox="1"/>
          <p:nvPr/>
        </p:nvSpPr>
        <p:spPr>
          <a:xfrm>
            <a:off x="539703" y="1024451"/>
            <a:ext cx="4555524" cy="2893100"/>
          </a:xfrm>
          <a:prstGeom prst="rect">
            <a:avLst/>
          </a:prstGeom>
          <a:noFill/>
        </p:spPr>
        <p:txBody>
          <a:bodyPr wrap="square" rtlCol="0">
            <a:spAutoFit/>
          </a:bodyPr>
          <a:lstStyle/>
          <a:p>
            <a:pPr marL="285750" indent="-285750">
              <a:buFont typeface="Arial" panose="020B0604020202020204" pitchFamily="34" charset="0"/>
              <a:buChar char="•"/>
            </a:pPr>
            <a:r>
              <a:rPr lang="en-GB" sz="1400" b="1" dirty="0" smtClean="0">
                <a:latin typeface="Baskerville Old Face" panose="02020602080505020303" pitchFamily="18" charset="0"/>
              </a:rPr>
              <a:t>Knowledge of Magic:</a:t>
            </a:r>
            <a:r>
              <a:rPr lang="en-GB" sz="1400" dirty="0" smtClean="0">
                <a:latin typeface="Baskerville Old Face" panose="02020602080505020303" pitchFamily="18" charset="0"/>
              </a:rPr>
              <a:t> </a:t>
            </a:r>
            <a:r>
              <a:rPr lang="en-GB" sz="1400" dirty="0">
                <a:latin typeface="Baskerville Old Face" panose="02020602080505020303" pitchFamily="18" charset="0"/>
              </a:rPr>
              <a:t>Dragonborn- Increase your </a:t>
            </a:r>
            <a:r>
              <a:rPr lang="en-GB" sz="1400" dirty="0" smtClean="0">
                <a:latin typeface="Baskerville Old Face" panose="02020602080505020303" pitchFamily="18" charset="0"/>
              </a:rPr>
              <a:t>Intelligence </a:t>
            </a:r>
            <a:r>
              <a:rPr lang="en-GB" sz="1400" dirty="0">
                <a:latin typeface="Baskerville Old Face" panose="02020602080505020303" pitchFamily="18" charset="0"/>
              </a:rPr>
              <a:t>score by 1, to a maximum of 20. Your </a:t>
            </a:r>
            <a:r>
              <a:rPr lang="en-GB" sz="1400" dirty="0" smtClean="0">
                <a:latin typeface="Baskerville Old Face" panose="02020602080505020303" pitchFamily="18" charset="0"/>
              </a:rPr>
              <a:t>draconic ancestry grants you innate knowledge of the arcane. You gain proficiency in the Arcane </a:t>
            </a:r>
            <a:r>
              <a:rPr lang="en-GB" sz="1400" dirty="0">
                <a:latin typeface="Baskerville Old Face" panose="02020602080505020303" pitchFamily="18" charset="0"/>
              </a:rPr>
              <a:t>skill. If you already have proficiency in that skill then it is doubled.  </a:t>
            </a:r>
            <a:r>
              <a:rPr lang="en-GB" sz="1400" dirty="0" smtClean="0">
                <a:latin typeface="Baskerville Old Face" panose="02020602080505020303" pitchFamily="18" charset="0"/>
              </a:rPr>
              <a:t>You can also cast the spell </a:t>
            </a:r>
            <a:r>
              <a:rPr lang="en-GB" sz="1400" i="1" dirty="0" smtClean="0">
                <a:latin typeface="Baskerville Old Face" panose="02020602080505020303" pitchFamily="18" charset="0"/>
              </a:rPr>
              <a:t>Detect Magic</a:t>
            </a:r>
            <a:r>
              <a:rPr lang="en-GB" sz="1400" dirty="0" smtClean="0">
                <a:latin typeface="Baskerville Old Face" panose="02020602080505020303" pitchFamily="18" charset="0"/>
              </a:rPr>
              <a:t> without expending a spell slot.  Intelligence is your spell casting ability for this spell.</a:t>
            </a:r>
            <a:r>
              <a:rPr lang="en-GB" sz="1400" b="1" dirty="0">
                <a:latin typeface="Baskerville Old Face" panose="02020602080505020303" pitchFamily="18" charset="0"/>
              </a:rPr>
              <a:t> Perseverance</a:t>
            </a:r>
            <a:r>
              <a:rPr lang="en-GB" sz="1400" dirty="0">
                <a:latin typeface="Baskerville Old Face" panose="02020602080505020303" pitchFamily="18" charset="0"/>
              </a:rPr>
              <a:t>: Human- You epitomise the Human’s determination of spirit. When you make an attack roll, skill check or a saving throw, you can do so with advantage.  Once you use this ability you cannot do so again until you finish a short or long rest.</a:t>
            </a:r>
          </a:p>
          <a:p>
            <a:pPr marL="285750" indent="-285750">
              <a:buFont typeface="Arial" panose="020B0604020202020204" pitchFamily="34" charset="0"/>
              <a:buChar char="•"/>
            </a:pPr>
            <a:endParaRPr lang="en-GB" sz="1400" dirty="0">
              <a:latin typeface="Baskerville Old Face" panose="02020602080505020303" pitchFamily="18"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2330" y="3917551"/>
            <a:ext cx="1937401" cy="2651904"/>
          </a:xfrm>
          <a:prstGeom prst="rect">
            <a:avLst/>
          </a:prstGeom>
          <a:ln>
            <a:solidFill>
              <a:schemeClr val="tx1"/>
            </a:solidFill>
          </a:ln>
          <a:effectLst>
            <a:softEdge rad="127000"/>
          </a:effectLst>
        </p:spPr>
      </p:pic>
    </p:spTree>
    <p:extLst>
      <p:ext uri="{BB962C8B-B14F-4D97-AF65-F5344CB8AC3E}">
        <p14:creationId xmlns:p14="http://schemas.microsoft.com/office/powerpoint/2010/main" val="2579226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skerville Old Face" panose="02020602080505020303" pitchFamily="18" charset="0"/>
              </a:endParaRPr>
            </a:p>
          </p:txBody>
        </p:sp>
      </p:grpSp>
      <p:sp>
        <p:nvSpPr>
          <p:cNvPr id="6" name="Rectangle 1"/>
          <p:cNvSpPr>
            <a:spLocks noChangeArrowheads="1"/>
          </p:cNvSpPr>
          <p:nvPr/>
        </p:nvSpPr>
        <p:spPr bwMode="auto">
          <a:xfrm>
            <a:off x="589005" y="3202331"/>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TextBox 10"/>
          <p:cNvSpPr txBox="1"/>
          <p:nvPr/>
        </p:nvSpPr>
        <p:spPr>
          <a:xfrm>
            <a:off x="494270" y="506730"/>
            <a:ext cx="3739978" cy="400110"/>
          </a:xfrm>
          <a:prstGeom prst="rect">
            <a:avLst/>
          </a:prstGeom>
          <a:noFill/>
        </p:spPr>
        <p:txBody>
          <a:bodyPr wrap="square" rtlCol="0">
            <a:spAutoFit/>
          </a:bodyPr>
          <a:lstStyle/>
          <a:p>
            <a:r>
              <a:rPr lang="en-GB" sz="20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Skill Feats</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5" name="Rectangle 4"/>
          <p:cNvSpPr/>
          <p:nvPr/>
        </p:nvSpPr>
        <p:spPr>
          <a:xfrm>
            <a:off x="494270" y="940470"/>
            <a:ext cx="4366054" cy="4616648"/>
          </a:xfrm>
          <a:prstGeom prst="rect">
            <a:avLst/>
          </a:prstGeom>
        </p:spPr>
        <p:txBody>
          <a:bodyPr wrap="square">
            <a:spAutoFit/>
          </a:bodyPr>
          <a:lstStyle/>
          <a:p>
            <a:r>
              <a:rPr lang="en-GB" sz="1400" b="1" dirty="0" smtClean="0">
                <a:latin typeface="Baskerville Old Face" panose="02020602080505020303" pitchFamily="18" charset="0"/>
              </a:rPr>
              <a:t>Acrobat</a:t>
            </a:r>
            <a:r>
              <a:rPr lang="en-GB" sz="1400" dirty="0" smtClean="0">
                <a:latin typeface="Baskerville Old Face" panose="02020602080505020303" pitchFamily="18" charset="0"/>
              </a:rPr>
              <a:t> You </a:t>
            </a:r>
            <a:r>
              <a:rPr lang="en-GB" sz="1400" dirty="0">
                <a:latin typeface="Baskerville Old Face" panose="02020602080505020303" pitchFamily="18" charset="0"/>
              </a:rPr>
              <a:t>become more nimble, gaining the following </a:t>
            </a:r>
          </a:p>
          <a:p>
            <a:r>
              <a:rPr lang="en-GB" sz="1400" dirty="0">
                <a:latin typeface="Baskerville Old Face" panose="02020602080505020303" pitchFamily="18" charset="0"/>
              </a:rPr>
              <a:t>benefits:</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gain proficiency in the Acrobatics skill. If </a:t>
            </a:r>
            <a:r>
              <a:rPr lang="en-GB" sz="1400" dirty="0" smtClean="0">
                <a:latin typeface="Baskerville Old Face" panose="02020602080505020303" pitchFamily="18" charset="0"/>
              </a:rPr>
              <a:t>you </a:t>
            </a:r>
            <a:r>
              <a:rPr lang="en-GB" sz="1400" dirty="0">
                <a:latin typeface="Baskerville Old Face" panose="02020602080505020303" pitchFamily="18" charset="0"/>
              </a:rPr>
              <a:t>are already proficient in the skill, you add </a:t>
            </a:r>
            <a:r>
              <a:rPr lang="en-GB" sz="1400" dirty="0" smtClean="0">
                <a:latin typeface="Baskerville Old Face" panose="02020602080505020303" pitchFamily="18" charset="0"/>
              </a:rPr>
              <a:t>double </a:t>
            </a:r>
            <a:r>
              <a:rPr lang="en-GB" sz="1400" dirty="0">
                <a:latin typeface="Baskerville Old Face" panose="02020602080505020303" pitchFamily="18" charset="0"/>
              </a:rPr>
              <a:t>your proficiency bonus to checks you </a:t>
            </a:r>
            <a:r>
              <a:rPr lang="en-GB" sz="1400" dirty="0" smtClean="0">
                <a:latin typeface="Baskerville Old Face" panose="02020602080505020303" pitchFamily="18" charset="0"/>
              </a:rPr>
              <a:t>make </a:t>
            </a:r>
            <a:r>
              <a:rPr lang="en-GB" sz="1400" dirty="0">
                <a:latin typeface="Baskerville Old Face" panose="02020602080505020303" pitchFamily="18" charset="0"/>
              </a:rPr>
              <a:t>with it.</a:t>
            </a:r>
          </a:p>
          <a:p>
            <a:r>
              <a:rPr lang="en-GB" sz="1400" dirty="0" smtClean="0">
                <a:latin typeface="Baskerville Old Face" panose="02020602080505020303" pitchFamily="18" charset="0"/>
              </a:rPr>
              <a:t>•As </a:t>
            </a:r>
            <a:r>
              <a:rPr lang="en-GB" sz="1400" dirty="0">
                <a:latin typeface="Baskerville Old Face" panose="02020602080505020303" pitchFamily="18" charset="0"/>
              </a:rPr>
              <a:t>a bonus action, you can make a DC </a:t>
            </a:r>
            <a:r>
              <a:rPr lang="en-GB" sz="1400" dirty="0" smtClean="0">
                <a:latin typeface="Baskerville Old Face" panose="02020602080505020303" pitchFamily="18" charset="0"/>
              </a:rPr>
              <a:t>15 Acrobatics </a:t>
            </a:r>
            <a:r>
              <a:rPr lang="en-GB" sz="1400" dirty="0">
                <a:latin typeface="Baskerville Old Face" panose="02020602080505020303" pitchFamily="18" charset="0"/>
              </a:rPr>
              <a:t>check. If </a:t>
            </a:r>
            <a:r>
              <a:rPr lang="en-GB" sz="1400" dirty="0" smtClean="0">
                <a:latin typeface="Baskerville Old Face" panose="02020602080505020303" pitchFamily="18" charset="0"/>
              </a:rPr>
              <a:t>you succeed</a:t>
            </a:r>
            <a:r>
              <a:rPr lang="en-GB" sz="1400" dirty="0">
                <a:latin typeface="Baskerville Old Face" panose="02020602080505020303" pitchFamily="18" charset="0"/>
              </a:rPr>
              <a:t>, </a:t>
            </a:r>
            <a:r>
              <a:rPr lang="en-GB" sz="1400" dirty="0" smtClean="0">
                <a:latin typeface="Baskerville Old Face" panose="02020602080505020303" pitchFamily="18" charset="0"/>
              </a:rPr>
              <a:t>difficult </a:t>
            </a:r>
            <a:r>
              <a:rPr lang="en-GB" sz="1400" dirty="0">
                <a:latin typeface="Baskerville Old Face" panose="02020602080505020303" pitchFamily="18" charset="0"/>
              </a:rPr>
              <a:t>terrain doesn’t cost you </a:t>
            </a:r>
            <a:r>
              <a:rPr lang="en-GB" sz="1400" dirty="0" smtClean="0">
                <a:latin typeface="Baskerville Old Face" panose="02020602080505020303" pitchFamily="18" charset="0"/>
              </a:rPr>
              <a:t>extra movement </a:t>
            </a:r>
            <a:r>
              <a:rPr lang="en-GB" sz="1400" dirty="0">
                <a:latin typeface="Baskerville Old Face" panose="02020602080505020303" pitchFamily="18" charset="0"/>
              </a:rPr>
              <a:t>until the end of the current turn</a:t>
            </a:r>
            <a:r>
              <a:rPr lang="en-GB" sz="1400" dirty="0" smtClean="0">
                <a:latin typeface="Baskerville Old Face" panose="02020602080505020303" pitchFamily="18" charset="0"/>
              </a:rPr>
              <a:t>.</a:t>
            </a:r>
          </a:p>
          <a:p>
            <a:endParaRPr lang="en-GB" sz="1400" dirty="0">
              <a:effectLst/>
              <a:latin typeface="Baskerville Old Face" panose="02020602080505020303" pitchFamily="18" charset="0"/>
            </a:endParaRPr>
          </a:p>
          <a:p>
            <a:r>
              <a:rPr lang="en-GB" sz="1400" b="1" dirty="0">
                <a:latin typeface="Baskerville Old Face" panose="02020602080505020303" pitchFamily="18" charset="0"/>
              </a:rPr>
              <a:t>Animal </a:t>
            </a:r>
            <a:r>
              <a:rPr lang="en-GB" sz="1400" b="1" dirty="0" smtClean="0">
                <a:latin typeface="Baskerville Old Face" panose="02020602080505020303" pitchFamily="18" charset="0"/>
              </a:rPr>
              <a:t>Handler </a:t>
            </a:r>
            <a:r>
              <a:rPr lang="en-GB" sz="1400" dirty="0" smtClean="0">
                <a:latin typeface="Baskerville Old Face" panose="02020602080505020303" pitchFamily="18" charset="0"/>
              </a:rPr>
              <a:t>You </a:t>
            </a:r>
            <a:r>
              <a:rPr lang="en-GB" sz="1400" dirty="0">
                <a:latin typeface="Baskerville Old Face" panose="02020602080505020303" pitchFamily="18" charset="0"/>
              </a:rPr>
              <a:t>master the techniques needed to train and </a:t>
            </a:r>
            <a:r>
              <a:rPr lang="en-GB" sz="1400" dirty="0" smtClean="0">
                <a:latin typeface="Baskerville Old Face" panose="02020602080505020303" pitchFamily="18" charset="0"/>
              </a:rPr>
              <a:t>handle </a:t>
            </a:r>
            <a:r>
              <a:rPr lang="en-GB" sz="1400" dirty="0">
                <a:latin typeface="Baskerville Old Face" panose="02020602080505020303" pitchFamily="18" charset="0"/>
              </a:rPr>
              <a:t>animals. You gain the following benefits.</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gain proficiency in the Animal Handling </a:t>
            </a:r>
            <a:r>
              <a:rPr lang="en-GB" sz="1400" dirty="0" smtClean="0">
                <a:latin typeface="Baskerville Old Face" panose="02020602080505020303" pitchFamily="18" charset="0"/>
              </a:rPr>
              <a:t> skill</a:t>
            </a:r>
            <a:r>
              <a:rPr lang="en-GB" sz="1400" dirty="0">
                <a:latin typeface="Baskerville Old Face" panose="02020602080505020303" pitchFamily="18" charset="0"/>
              </a:rPr>
              <a:t>. If you are already proficient in the skill, </a:t>
            </a:r>
            <a:r>
              <a:rPr lang="en-GB" sz="1400" dirty="0" smtClean="0">
                <a:latin typeface="Baskerville Old Face" panose="02020602080505020303" pitchFamily="18" charset="0"/>
              </a:rPr>
              <a:t>you </a:t>
            </a:r>
            <a:r>
              <a:rPr lang="en-GB" sz="1400" dirty="0">
                <a:latin typeface="Baskerville Old Face" panose="02020602080505020303" pitchFamily="18" charset="0"/>
              </a:rPr>
              <a:t>add double </a:t>
            </a:r>
            <a:r>
              <a:rPr lang="en-GB" sz="1400" dirty="0" smtClean="0">
                <a:latin typeface="Baskerville Old Face" panose="02020602080505020303" pitchFamily="18" charset="0"/>
              </a:rPr>
              <a:t>your proficiency </a:t>
            </a:r>
            <a:r>
              <a:rPr lang="en-GB" sz="1400" dirty="0">
                <a:latin typeface="Baskerville Old Face" panose="02020602080505020303" pitchFamily="18" charset="0"/>
              </a:rPr>
              <a:t>bonus to </a:t>
            </a:r>
            <a:r>
              <a:rPr lang="en-GB" sz="1400" dirty="0" smtClean="0">
                <a:latin typeface="Baskerville Old Face" panose="02020602080505020303" pitchFamily="18" charset="0"/>
              </a:rPr>
              <a:t>checks </a:t>
            </a:r>
            <a:r>
              <a:rPr lang="en-GB" sz="1400" dirty="0">
                <a:latin typeface="Baskerville Old Face" panose="02020602080505020303" pitchFamily="18" charset="0"/>
              </a:rPr>
              <a:t>you make with it.</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can use a bonus action on your turn to </a:t>
            </a:r>
            <a:r>
              <a:rPr lang="en-GB" sz="1400" dirty="0" smtClean="0">
                <a:latin typeface="Baskerville Old Face" panose="02020602080505020303" pitchFamily="18" charset="0"/>
              </a:rPr>
              <a:t>command one </a:t>
            </a:r>
            <a:r>
              <a:rPr lang="en-GB" sz="1400" dirty="0">
                <a:latin typeface="Baskerville Old Face" panose="02020602080505020303" pitchFamily="18" charset="0"/>
              </a:rPr>
              <a:t>friendly beast within 60 feet of </a:t>
            </a:r>
            <a:r>
              <a:rPr lang="en-GB" sz="1400" dirty="0" smtClean="0">
                <a:latin typeface="Baskerville Old Face" panose="02020602080505020303" pitchFamily="18" charset="0"/>
              </a:rPr>
              <a:t>you that </a:t>
            </a:r>
            <a:r>
              <a:rPr lang="en-GB" sz="1400" dirty="0">
                <a:latin typeface="Baskerville Old Face" panose="02020602080505020303" pitchFamily="18" charset="0"/>
              </a:rPr>
              <a:t>can hear you and that isn’t currently </a:t>
            </a:r>
            <a:r>
              <a:rPr lang="en-GB" sz="1400" dirty="0" smtClean="0">
                <a:latin typeface="Baskerville Old Face" panose="02020602080505020303" pitchFamily="18" charset="0"/>
              </a:rPr>
              <a:t>following </a:t>
            </a:r>
            <a:r>
              <a:rPr lang="en-GB" sz="1400" dirty="0">
                <a:latin typeface="Baskerville Old Face" panose="02020602080505020303" pitchFamily="18" charset="0"/>
              </a:rPr>
              <a:t>the command of someone else. You </a:t>
            </a:r>
            <a:r>
              <a:rPr lang="en-GB" sz="1400" dirty="0" smtClean="0">
                <a:latin typeface="Baskerville Old Face" panose="02020602080505020303" pitchFamily="18" charset="0"/>
              </a:rPr>
              <a:t>decide </a:t>
            </a:r>
            <a:r>
              <a:rPr lang="en-GB" sz="1400" dirty="0">
                <a:latin typeface="Baskerville Old Face" panose="02020602080505020303" pitchFamily="18" charset="0"/>
              </a:rPr>
              <a:t>now what action the beast will take and </a:t>
            </a:r>
          </a:p>
          <a:p>
            <a:r>
              <a:rPr lang="en-GB" sz="1400" dirty="0">
                <a:latin typeface="Baskerville Old Face" panose="02020602080505020303" pitchFamily="18" charset="0"/>
              </a:rPr>
              <a:t>where it will move during its next turn, or you </a:t>
            </a:r>
            <a:r>
              <a:rPr lang="en-GB" sz="1400" dirty="0" smtClean="0">
                <a:latin typeface="Baskerville Old Face" panose="02020602080505020303" pitchFamily="18" charset="0"/>
              </a:rPr>
              <a:t>issue a general </a:t>
            </a:r>
            <a:r>
              <a:rPr lang="en-GB" sz="1400" dirty="0">
                <a:latin typeface="Baskerville Old Face" panose="02020602080505020303" pitchFamily="18" charset="0"/>
              </a:rPr>
              <a:t>command that lasts for 1 </a:t>
            </a:r>
            <a:r>
              <a:rPr lang="en-GB" sz="1400" dirty="0" smtClean="0">
                <a:latin typeface="Baskerville Old Face" panose="02020602080505020303" pitchFamily="18" charset="0"/>
              </a:rPr>
              <a:t>minute</a:t>
            </a:r>
            <a:r>
              <a:rPr lang="en-GB" sz="1400" dirty="0">
                <a:latin typeface="Baskerville Old Face" panose="02020602080505020303" pitchFamily="18" charset="0"/>
              </a:rPr>
              <a:t>, such as to guard a </a:t>
            </a:r>
            <a:r>
              <a:rPr lang="en-GB" sz="1400" dirty="0" smtClean="0">
                <a:latin typeface="Baskerville Old Face" panose="02020602080505020303" pitchFamily="18" charset="0"/>
              </a:rPr>
              <a:t>particular </a:t>
            </a:r>
            <a:r>
              <a:rPr lang="en-GB" sz="1400" dirty="0">
                <a:latin typeface="Baskerville Old Face" panose="02020602080505020303" pitchFamily="18" charset="0"/>
              </a:rPr>
              <a:t>area</a:t>
            </a:r>
            <a:r>
              <a:rPr lang="en-GB" sz="1400" dirty="0" smtClean="0">
                <a:latin typeface="Baskerville Old Face" panose="02020602080505020303" pitchFamily="18" charset="0"/>
              </a:rPr>
              <a:t>.</a:t>
            </a:r>
            <a:endParaRPr lang="en-GB" sz="1400" dirty="0">
              <a:latin typeface="Baskerville Old Face" panose="02020602080505020303" pitchFamily="18" charset="0"/>
            </a:endParaRPr>
          </a:p>
        </p:txBody>
      </p:sp>
      <p:sp>
        <p:nvSpPr>
          <p:cNvPr id="8" name="Rectangle 7"/>
          <p:cNvSpPr/>
          <p:nvPr/>
        </p:nvSpPr>
        <p:spPr>
          <a:xfrm>
            <a:off x="4948880" y="908196"/>
            <a:ext cx="4953000" cy="1815882"/>
          </a:xfrm>
          <a:prstGeom prst="rect">
            <a:avLst/>
          </a:prstGeom>
        </p:spPr>
        <p:txBody>
          <a:bodyPr>
            <a:spAutoFit/>
          </a:bodyPr>
          <a:lstStyle/>
          <a:p>
            <a:r>
              <a:rPr lang="en-GB" sz="1400" b="1" dirty="0" err="1" smtClean="0">
                <a:latin typeface="Baskerville Old Face" panose="02020602080505020303" pitchFamily="18" charset="0"/>
              </a:rPr>
              <a:t>Arcanist</a:t>
            </a:r>
            <a:r>
              <a:rPr lang="en-GB" sz="1400" b="1" dirty="0" smtClean="0">
                <a:latin typeface="Baskerville Old Face" panose="02020602080505020303" pitchFamily="18" charset="0"/>
              </a:rPr>
              <a:t> </a:t>
            </a:r>
            <a:r>
              <a:rPr lang="en-GB" sz="1400" dirty="0" smtClean="0">
                <a:latin typeface="Baskerville Old Face" panose="02020602080505020303" pitchFamily="18" charset="0"/>
              </a:rPr>
              <a:t>You </a:t>
            </a:r>
            <a:r>
              <a:rPr lang="en-GB" sz="1400" dirty="0">
                <a:latin typeface="Baskerville Old Face" panose="02020602080505020303" pitchFamily="18" charset="0"/>
              </a:rPr>
              <a:t>study the arcane arts, gaining the following </a:t>
            </a:r>
          </a:p>
          <a:p>
            <a:r>
              <a:rPr lang="en-GB" sz="1400" dirty="0">
                <a:latin typeface="Baskerville Old Face" panose="02020602080505020303" pitchFamily="18" charset="0"/>
              </a:rPr>
              <a:t>benefits:</a:t>
            </a:r>
          </a:p>
          <a:p>
            <a:r>
              <a:rPr lang="en-GB" sz="1400" dirty="0" smtClean="0">
                <a:latin typeface="Baskerville Old Face" panose="02020602080505020303" pitchFamily="18" charset="0"/>
              </a:rPr>
              <a:t>• You </a:t>
            </a:r>
            <a:r>
              <a:rPr lang="en-GB" sz="1400" dirty="0">
                <a:latin typeface="Baskerville Old Face" panose="02020602080505020303" pitchFamily="18" charset="0"/>
              </a:rPr>
              <a:t>gain proficiency in the Arcana skill. If you </a:t>
            </a:r>
            <a:r>
              <a:rPr lang="en-GB" sz="1400" dirty="0" smtClean="0">
                <a:latin typeface="Baskerville Old Face" panose="02020602080505020303" pitchFamily="18" charset="0"/>
              </a:rPr>
              <a:t>are </a:t>
            </a:r>
            <a:r>
              <a:rPr lang="en-GB" sz="1400" dirty="0">
                <a:latin typeface="Baskerville Old Face" panose="02020602080505020303" pitchFamily="18" charset="0"/>
              </a:rPr>
              <a:t>already proficient in the skill, you add </a:t>
            </a:r>
            <a:r>
              <a:rPr lang="en-GB" sz="1400" dirty="0" smtClean="0">
                <a:latin typeface="Baskerville Old Face" panose="02020602080505020303" pitchFamily="18" charset="0"/>
              </a:rPr>
              <a:t>double </a:t>
            </a:r>
            <a:r>
              <a:rPr lang="en-GB" sz="1400" dirty="0">
                <a:latin typeface="Baskerville Old Face" panose="02020602080505020303" pitchFamily="18" charset="0"/>
              </a:rPr>
              <a:t>your proficiency </a:t>
            </a:r>
            <a:r>
              <a:rPr lang="en-GB" sz="1400" dirty="0" smtClean="0">
                <a:latin typeface="Baskerville Old Face" panose="02020602080505020303" pitchFamily="18" charset="0"/>
              </a:rPr>
              <a:t>bonus </a:t>
            </a:r>
            <a:r>
              <a:rPr lang="en-GB" sz="1400" dirty="0">
                <a:latin typeface="Baskerville Old Face" panose="02020602080505020303" pitchFamily="18" charset="0"/>
              </a:rPr>
              <a:t>to checks you </a:t>
            </a:r>
            <a:r>
              <a:rPr lang="en-GB" sz="1400" dirty="0" smtClean="0">
                <a:latin typeface="Baskerville Old Face" panose="02020602080505020303" pitchFamily="18" charset="0"/>
              </a:rPr>
              <a:t>make </a:t>
            </a:r>
            <a:r>
              <a:rPr lang="en-GB" sz="1400" dirty="0">
                <a:latin typeface="Baskerville Old Face" panose="02020602080505020303" pitchFamily="18" charset="0"/>
              </a:rPr>
              <a:t>with it.</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learn the </a:t>
            </a:r>
            <a:r>
              <a:rPr lang="en-GB" sz="1400" i="1" dirty="0" smtClean="0">
                <a:latin typeface="Baskerville Old Face" panose="02020602080505020303" pitchFamily="18" charset="0"/>
              </a:rPr>
              <a:t>prestidigitation</a:t>
            </a:r>
            <a:r>
              <a:rPr lang="en-GB" sz="1400" dirty="0" smtClean="0">
                <a:latin typeface="Baskerville Old Face" panose="02020602080505020303" pitchFamily="18" charset="0"/>
              </a:rPr>
              <a:t> and </a:t>
            </a:r>
            <a:r>
              <a:rPr lang="en-GB" sz="1400" i="1" dirty="0" smtClean="0">
                <a:latin typeface="Baskerville Old Face" panose="02020602080505020303" pitchFamily="18" charset="0"/>
              </a:rPr>
              <a:t>detect magic</a:t>
            </a:r>
            <a:r>
              <a:rPr lang="en-GB" sz="1400" dirty="0" smtClean="0">
                <a:latin typeface="Baskerville Old Face" panose="02020602080505020303" pitchFamily="18" charset="0"/>
              </a:rPr>
              <a:t> spells</a:t>
            </a:r>
            <a:r>
              <a:rPr lang="en-GB" sz="1400" dirty="0">
                <a:latin typeface="Baskerville Old Face" panose="02020602080505020303" pitchFamily="18" charset="0"/>
              </a:rPr>
              <a:t>. You can cast </a:t>
            </a:r>
            <a:r>
              <a:rPr lang="en-GB" sz="1400" i="1" dirty="0" smtClean="0">
                <a:latin typeface="Baskerville Old Face" panose="02020602080505020303" pitchFamily="18" charset="0"/>
              </a:rPr>
              <a:t>detect magic </a:t>
            </a:r>
            <a:r>
              <a:rPr lang="en-GB" sz="1400" dirty="0" smtClean="0">
                <a:latin typeface="Baskerville Old Face" panose="02020602080505020303" pitchFamily="18" charset="0"/>
              </a:rPr>
              <a:t>once </a:t>
            </a:r>
            <a:r>
              <a:rPr lang="en-GB" sz="1400" dirty="0">
                <a:latin typeface="Baskerville Old Face" panose="02020602080505020303" pitchFamily="18" charset="0"/>
              </a:rPr>
              <a:t>without </a:t>
            </a:r>
            <a:r>
              <a:rPr lang="en-GB" sz="1400" dirty="0" smtClean="0">
                <a:latin typeface="Baskerville Old Face" panose="02020602080505020303" pitchFamily="18" charset="0"/>
              </a:rPr>
              <a:t>expending </a:t>
            </a:r>
            <a:r>
              <a:rPr lang="en-GB" sz="1400" dirty="0">
                <a:latin typeface="Baskerville Old Face" panose="02020602080505020303" pitchFamily="18" charset="0"/>
              </a:rPr>
              <a:t>a spell slot, and you regain the </a:t>
            </a:r>
            <a:r>
              <a:rPr lang="en-GB" sz="1400" dirty="0" smtClean="0">
                <a:latin typeface="Baskerville Old Face" panose="02020602080505020303" pitchFamily="18" charset="0"/>
              </a:rPr>
              <a:t>ability </a:t>
            </a:r>
            <a:r>
              <a:rPr lang="en-GB" sz="1400" dirty="0">
                <a:latin typeface="Baskerville Old Face" panose="02020602080505020303" pitchFamily="18" charset="0"/>
              </a:rPr>
              <a:t>to do so when you finish a long rest.</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1608" t="13093" r="15326" b="9309"/>
          <a:stretch/>
        </p:blipFill>
        <p:spPr>
          <a:xfrm>
            <a:off x="5972432" y="3001043"/>
            <a:ext cx="2240693" cy="3202406"/>
          </a:xfrm>
          <a:prstGeom prst="rect">
            <a:avLst/>
          </a:prstGeom>
          <a:effectLst>
            <a:softEdge rad="127000"/>
          </a:effectLst>
        </p:spPr>
      </p:pic>
    </p:spTree>
    <p:extLst>
      <p:ext uri="{BB962C8B-B14F-4D97-AF65-F5344CB8AC3E}">
        <p14:creationId xmlns:p14="http://schemas.microsoft.com/office/powerpoint/2010/main" val="1170271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363" t="11114" r="36747" b="7953"/>
          <a:stretch/>
        </p:blipFill>
        <p:spPr>
          <a:xfrm rot="5400000">
            <a:off x="1523999" y="-1523999"/>
            <a:ext cx="6858001" cy="9906002"/>
          </a:xfrm>
          <a:prstGeom prst="rect">
            <a:avLst/>
          </a:prstGeom>
        </p:spPr>
      </p:pic>
    </p:spTree>
    <p:extLst>
      <p:ext uri="{BB962C8B-B14F-4D97-AF65-F5344CB8AC3E}">
        <p14:creationId xmlns:p14="http://schemas.microsoft.com/office/powerpoint/2010/main" val="1328650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skerville Old Face" panose="02020602080505020303" pitchFamily="18" charset="0"/>
              </a:endParaRPr>
            </a:p>
          </p:txBody>
        </p:sp>
      </p:grpSp>
      <p:sp>
        <p:nvSpPr>
          <p:cNvPr id="6" name="Rectangle 1"/>
          <p:cNvSpPr>
            <a:spLocks noChangeArrowheads="1"/>
          </p:cNvSpPr>
          <p:nvPr/>
        </p:nvSpPr>
        <p:spPr bwMode="auto">
          <a:xfrm>
            <a:off x="589005" y="3202331"/>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p:nvPr/>
        </p:nvSpPr>
        <p:spPr>
          <a:xfrm>
            <a:off x="392327" y="397611"/>
            <a:ext cx="4665705" cy="4185761"/>
          </a:xfrm>
          <a:prstGeom prst="rect">
            <a:avLst/>
          </a:prstGeom>
        </p:spPr>
        <p:txBody>
          <a:bodyPr wrap="square">
            <a:spAutoFit/>
          </a:bodyPr>
          <a:lstStyle/>
          <a:p>
            <a:r>
              <a:rPr lang="en-GB" sz="1400" b="1" dirty="0" smtClean="0">
                <a:latin typeface="Baskerville Old Face" panose="02020602080505020303" pitchFamily="18" charset="0"/>
              </a:rPr>
              <a:t>Brawny </a:t>
            </a:r>
            <a:r>
              <a:rPr lang="en-GB" sz="1400" dirty="0" smtClean="0">
                <a:latin typeface="Baskerville Old Face" panose="02020602080505020303" pitchFamily="18" charset="0"/>
              </a:rPr>
              <a:t>You </a:t>
            </a:r>
            <a:r>
              <a:rPr lang="en-GB" sz="1400" dirty="0">
                <a:latin typeface="Baskerville Old Face" panose="02020602080505020303" pitchFamily="18" charset="0"/>
              </a:rPr>
              <a:t>become stronger, gaining the </a:t>
            </a:r>
            <a:r>
              <a:rPr lang="en-GB" sz="1400" dirty="0" smtClean="0">
                <a:latin typeface="Baskerville Old Face" panose="02020602080505020303" pitchFamily="18" charset="0"/>
              </a:rPr>
              <a:t>following benefits</a:t>
            </a:r>
            <a:r>
              <a:rPr lang="en-GB" sz="1400" dirty="0">
                <a:latin typeface="Baskerville Old Face" panose="02020602080505020303" pitchFamily="18" charset="0"/>
              </a:rPr>
              <a:t>:</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gain proficiency in the Athletics skill. If </a:t>
            </a:r>
            <a:r>
              <a:rPr lang="en-GB" sz="1400" dirty="0" smtClean="0">
                <a:latin typeface="Baskerville Old Face" panose="02020602080505020303" pitchFamily="18" charset="0"/>
              </a:rPr>
              <a:t>you </a:t>
            </a:r>
            <a:r>
              <a:rPr lang="en-GB" sz="1400" dirty="0">
                <a:latin typeface="Baskerville Old Face" panose="02020602080505020303" pitchFamily="18" charset="0"/>
              </a:rPr>
              <a:t>are already proficient in the skill, you add </a:t>
            </a:r>
            <a:r>
              <a:rPr lang="en-GB" sz="1400" dirty="0" smtClean="0">
                <a:latin typeface="Baskerville Old Face" panose="02020602080505020303" pitchFamily="18" charset="0"/>
              </a:rPr>
              <a:t>double </a:t>
            </a:r>
            <a:r>
              <a:rPr lang="en-GB" sz="1400" dirty="0">
                <a:latin typeface="Baskerville Old Face" panose="02020602080505020303" pitchFamily="18" charset="0"/>
              </a:rPr>
              <a:t>your proficiency bonus to checks you </a:t>
            </a:r>
            <a:r>
              <a:rPr lang="en-GB" sz="1400" dirty="0" smtClean="0">
                <a:latin typeface="Baskerville Old Face" panose="02020602080505020303" pitchFamily="18" charset="0"/>
              </a:rPr>
              <a:t>make </a:t>
            </a:r>
            <a:r>
              <a:rPr lang="en-GB" sz="1400" dirty="0">
                <a:latin typeface="Baskerville Old Face" panose="02020602080505020303" pitchFamily="18" charset="0"/>
              </a:rPr>
              <a:t>with it.</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count as if you were </a:t>
            </a:r>
            <a:r>
              <a:rPr lang="en-GB" sz="1400" dirty="0" smtClean="0">
                <a:latin typeface="Baskerville Old Face" panose="02020602080505020303" pitchFamily="18" charset="0"/>
              </a:rPr>
              <a:t>one </a:t>
            </a:r>
            <a:r>
              <a:rPr lang="en-GB" sz="1400" dirty="0">
                <a:latin typeface="Baskerville Old Face" panose="02020602080505020303" pitchFamily="18" charset="0"/>
              </a:rPr>
              <a:t>size larger for the </a:t>
            </a:r>
            <a:r>
              <a:rPr lang="en-GB" sz="1400" dirty="0" smtClean="0">
                <a:latin typeface="Baskerville Old Face" panose="02020602080505020303" pitchFamily="18" charset="0"/>
              </a:rPr>
              <a:t>purpose </a:t>
            </a:r>
            <a:r>
              <a:rPr lang="en-GB" sz="1400" dirty="0">
                <a:latin typeface="Baskerville Old Face" panose="02020602080505020303" pitchFamily="18" charset="0"/>
              </a:rPr>
              <a:t>of determining your carrying capacity.</a:t>
            </a:r>
          </a:p>
          <a:p>
            <a:endParaRPr lang="en-GB" sz="1400" dirty="0" smtClean="0">
              <a:latin typeface="Baskerville Old Face" panose="02020602080505020303" pitchFamily="18" charset="0"/>
            </a:endParaRPr>
          </a:p>
          <a:p>
            <a:r>
              <a:rPr lang="en-GB" sz="1400" b="1" dirty="0" smtClean="0">
                <a:latin typeface="Baskerville Old Face" panose="02020602080505020303" pitchFamily="18" charset="0"/>
              </a:rPr>
              <a:t>Diplomat </a:t>
            </a:r>
            <a:r>
              <a:rPr lang="en-GB" sz="1400" dirty="0" smtClean="0">
                <a:latin typeface="Baskerville Old Face" panose="02020602080505020303" pitchFamily="18" charset="0"/>
              </a:rPr>
              <a:t>You </a:t>
            </a:r>
            <a:r>
              <a:rPr lang="en-GB" sz="1400" dirty="0">
                <a:latin typeface="Baskerville Old Face" panose="02020602080505020303" pitchFamily="18" charset="0"/>
              </a:rPr>
              <a:t>master the arts of diplomacy, gaining </a:t>
            </a:r>
            <a:r>
              <a:rPr lang="en-GB" sz="1400" dirty="0" smtClean="0">
                <a:latin typeface="Baskerville Old Face" panose="02020602080505020303" pitchFamily="18" charset="0"/>
              </a:rPr>
              <a:t>the following </a:t>
            </a:r>
            <a:r>
              <a:rPr lang="en-GB" sz="1400" dirty="0">
                <a:latin typeface="Baskerville Old Face" panose="02020602080505020303" pitchFamily="18" charset="0"/>
              </a:rPr>
              <a:t>benefits:</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gain proficiency in the Persuasion skill. If </a:t>
            </a:r>
            <a:r>
              <a:rPr lang="en-GB" sz="1400" dirty="0" smtClean="0">
                <a:latin typeface="Baskerville Old Face" panose="02020602080505020303" pitchFamily="18" charset="0"/>
              </a:rPr>
              <a:t>you are already </a:t>
            </a:r>
            <a:r>
              <a:rPr lang="en-GB" sz="1400" dirty="0">
                <a:latin typeface="Baskerville Old Face" panose="02020602080505020303" pitchFamily="18" charset="0"/>
              </a:rPr>
              <a:t>proficient in this skill, you add </a:t>
            </a:r>
            <a:r>
              <a:rPr lang="en-GB" sz="1400" dirty="0" smtClean="0">
                <a:latin typeface="Baskerville Old Face" panose="02020602080505020303" pitchFamily="18" charset="0"/>
              </a:rPr>
              <a:t>double </a:t>
            </a:r>
            <a:r>
              <a:rPr lang="en-GB" sz="1400" dirty="0">
                <a:latin typeface="Baskerville Old Face" panose="02020602080505020303" pitchFamily="18" charset="0"/>
              </a:rPr>
              <a:t>your proficiency bonus to checks you </a:t>
            </a:r>
            <a:r>
              <a:rPr lang="en-GB" sz="1400" dirty="0" smtClean="0">
                <a:latin typeface="Baskerville Old Face" panose="02020602080505020303" pitchFamily="18" charset="0"/>
              </a:rPr>
              <a:t>make </a:t>
            </a:r>
            <a:r>
              <a:rPr lang="en-GB" sz="1400" dirty="0">
                <a:latin typeface="Baskerville Old Face" panose="02020602080505020303" pitchFamily="18" charset="0"/>
              </a:rPr>
              <a:t>with it.</a:t>
            </a:r>
          </a:p>
          <a:p>
            <a:r>
              <a:rPr lang="en-GB" sz="1400" dirty="0" smtClean="0">
                <a:latin typeface="Baskerville Old Face" panose="02020602080505020303" pitchFamily="18" charset="0"/>
              </a:rPr>
              <a:t>•If </a:t>
            </a:r>
            <a:r>
              <a:rPr lang="en-GB" sz="1400" dirty="0">
                <a:latin typeface="Baskerville Old Face" panose="02020602080505020303" pitchFamily="18" charset="0"/>
              </a:rPr>
              <a:t>you spend 1 minute talking to someone who </a:t>
            </a:r>
            <a:r>
              <a:rPr lang="en-GB" sz="1400" dirty="0" smtClean="0">
                <a:latin typeface="Baskerville Old Face" panose="02020602080505020303" pitchFamily="18" charset="0"/>
              </a:rPr>
              <a:t>can </a:t>
            </a:r>
            <a:r>
              <a:rPr lang="en-GB" sz="1400" dirty="0">
                <a:latin typeface="Baskerville Old Face" panose="02020602080505020303" pitchFamily="18" charset="0"/>
              </a:rPr>
              <a:t>understand what you say, you can make a </a:t>
            </a:r>
            <a:r>
              <a:rPr lang="en-GB" sz="1400" dirty="0" smtClean="0">
                <a:latin typeface="Baskerville Old Face" panose="02020602080505020303" pitchFamily="18" charset="0"/>
              </a:rPr>
              <a:t>Persuasion </a:t>
            </a:r>
            <a:r>
              <a:rPr lang="en-GB" sz="1400" dirty="0">
                <a:latin typeface="Baskerville Old Face" panose="02020602080505020303" pitchFamily="18" charset="0"/>
              </a:rPr>
              <a:t>check contested by the </a:t>
            </a:r>
            <a:r>
              <a:rPr lang="en-GB" sz="1400" dirty="0" smtClean="0">
                <a:latin typeface="Baskerville Old Face" panose="02020602080505020303" pitchFamily="18" charset="0"/>
              </a:rPr>
              <a:t>creature’s Insight </a:t>
            </a:r>
            <a:r>
              <a:rPr lang="en-GB" sz="1400" dirty="0">
                <a:latin typeface="Baskerville Old Face" panose="02020602080505020303" pitchFamily="18" charset="0"/>
              </a:rPr>
              <a:t>check. If you or </a:t>
            </a:r>
            <a:r>
              <a:rPr lang="en-GB" sz="1400" dirty="0" smtClean="0">
                <a:latin typeface="Baskerville Old Face" panose="02020602080505020303" pitchFamily="18" charset="0"/>
              </a:rPr>
              <a:t>your </a:t>
            </a:r>
            <a:r>
              <a:rPr lang="en-GB" sz="1400" dirty="0">
                <a:latin typeface="Baskerville Old Face" panose="02020602080505020303" pitchFamily="18" charset="0"/>
              </a:rPr>
              <a:t>companions are fighting the creature, </a:t>
            </a:r>
            <a:r>
              <a:rPr lang="en-GB" sz="1400" dirty="0" smtClean="0">
                <a:latin typeface="Baskerville Old Face" panose="02020602080505020303" pitchFamily="18" charset="0"/>
              </a:rPr>
              <a:t>your </a:t>
            </a:r>
            <a:r>
              <a:rPr lang="en-GB" sz="1400" dirty="0">
                <a:latin typeface="Baskerville Old Face" panose="02020602080505020303" pitchFamily="18" charset="0"/>
              </a:rPr>
              <a:t>check automatically fails. If your check </a:t>
            </a:r>
            <a:r>
              <a:rPr lang="en-GB" sz="1400" dirty="0" smtClean="0">
                <a:latin typeface="Baskerville Old Face" panose="02020602080505020303" pitchFamily="18" charset="0"/>
              </a:rPr>
              <a:t>succeeds</a:t>
            </a:r>
            <a:r>
              <a:rPr lang="en-GB" sz="1400" dirty="0">
                <a:latin typeface="Baskerville Old Face" panose="02020602080505020303" pitchFamily="18" charset="0"/>
              </a:rPr>
              <a:t>, the target is charmed by you as long </a:t>
            </a:r>
            <a:r>
              <a:rPr lang="en-GB" sz="1400" dirty="0" smtClean="0">
                <a:latin typeface="Baskerville Old Face" panose="02020602080505020303" pitchFamily="18" charset="0"/>
              </a:rPr>
              <a:t>as </a:t>
            </a:r>
            <a:r>
              <a:rPr lang="en-GB" sz="1400" dirty="0">
                <a:latin typeface="Baskerville Old Face" panose="02020602080505020303" pitchFamily="18" charset="0"/>
              </a:rPr>
              <a:t>it remains within 60 feet of you and for 1 </a:t>
            </a:r>
            <a:r>
              <a:rPr lang="en-GB" sz="1400" dirty="0" smtClean="0">
                <a:latin typeface="Baskerville Old Face" panose="02020602080505020303" pitchFamily="18" charset="0"/>
              </a:rPr>
              <a:t>minute </a:t>
            </a:r>
            <a:r>
              <a:rPr lang="en-GB" sz="1400" dirty="0">
                <a:latin typeface="Baskerville Old Face" panose="02020602080505020303" pitchFamily="18" charset="0"/>
              </a:rPr>
              <a:t>thereafter.</a:t>
            </a:r>
            <a:endParaRPr lang="en-GB" sz="1400" dirty="0">
              <a:effectLst/>
              <a:latin typeface="Baskerville Old Face" panose="02020602080505020303"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4087" y="4704874"/>
            <a:ext cx="1664044" cy="1953187"/>
          </a:xfrm>
          <a:prstGeom prst="rect">
            <a:avLst/>
          </a:prstGeom>
          <a:effectLst>
            <a:softEdge rad="127000"/>
          </a:effectLst>
        </p:spPr>
      </p:pic>
      <p:sp>
        <p:nvSpPr>
          <p:cNvPr id="12" name="Rectangle 11"/>
          <p:cNvSpPr/>
          <p:nvPr/>
        </p:nvSpPr>
        <p:spPr>
          <a:xfrm>
            <a:off x="5079657" y="397611"/>
            <a:ext cx="4649229" cy="4832092"/>
          </a:xfrm>
          <a:prstGeom prst="rect">
            <a:avLst/>
          </a:prstGeom>
        </p:spPr>
        <p:txBody>
          <a:bodyPr wrap="square">
            <a:spAutoFit/>
          </a:bodyPr>
          <a:lstStyle/>
          <a:p>
            <a:r>
              <a:rPr lang="en-GB" sz="1400" b="1" dirty="0" smtClean="0">
                <a:latin typeface="Baskerville Old Face" panose="02020602080505020303" pitchFamily="18" charset="0"/>
              </a:rPr>
              <a:t>Empathic </a:t>
            </a:r>
            <a:r>
              <a:rPr lang="en-GB" sz="1400" dirty="0" smtClean="0">
                <a:latin typeface="Baskerville Old Face" panose="02020602080505020303" pitchFamily="18" charset="0"/>
              </a:rPr>
              <a:t>You </a:t>
            </a:r>
            <a:r>
              <a:rPr lang="en-GB" sz="1400" dirty="0">
                <a:latin typeface="Baskerville Old Face" panose="02020602080505020303" pitchFamily="18" charset="0"/>
              </a:rPr>
              <a:t>possess keen </a:t>
            </a:r>
            <a:r>
              <a:rPr lang="en-GB" sz="1400" dirty="0" smtClean="0">
                <a:latin typeface="Baskerville Old Face" panose="02020602080505020303" pitchFamily="18" charset="0"/>
              </a:rPr>
              <a:t>insight </a:t>
            </a:r>
            <a:r>
              <a:rPr lang="en-GB" sz="1400" dirty="0">
                <a:latin typeface="Baskerville Old Face" panose="02020602080505020303" pitchFamily="18" charset="0"/>
              </a:rPr>
              <a:t>into how other people </a:t>
            </a:r>
            <a:r>
              <a:rPr lang="en-GB" sz="1400" dirty="0" smtClean="0">
                <a:latin typeface="Baskerville Old Face" panose="02020602080505020303" pitchFamily="18" charset="0"/>
              </a:rPr>
              <a:t> think </a:t>
            </a:r>
            <a:r>
              <a:rPr lang="en-GB" sz="1400" dirty="0">
                <a:latin typeface="Baskerville Old Face" panose="02020602080505020303" pitchFamily="18" charset="0"/>
              </a:rPr>
              <a:t>and feel. You gain the following benefits:</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gain proficiency in the Insight skill. If you </a:t>
            </a:r>
            <a:r>
              <a:rPr lang="en-GB" sz="1400" dirty="0" smtClean="0">
                <a:latin typeface="Baskerville Old Face" panose="02020602080505020303" pitchFamily="18" charset="0"/>
              </a:rPr>
              <a:t>are </a:t>
            </a:r>
            <a:r>
              <a:rPr lang="en-GB" sz="1400" dirty="0">
                <a:latin typeface="Baskerville Old Face" panose="02020602080505020303" pitchFamily="18" charset="0"/>
              </a:rPr>
              <a:t>already proficient in the skill, you add </a:t>
            </a:r>
            <a:r>
              <a:rPr lang="en-GB" sz="1400" dirty="0" smtClean="0">
                <a:latin typeface="Baskerville Old Face" panose="02020602080505020303" pitchFamily="18" charset="0"/>
              </a:rPr>
              <a:t>double </a:t>
            </a:r>
            <a:r>
              <a:rPr lang="en-GB" sz="1400" dirty="0">
                <a:latin typeface="Baskerville Old Face" panose="02020602080505020303" pitchFamily="18" charset="0"/>
              </a:rPr>
              <a:t>your proficiency bonus to </a:t>
            </a:r>
            <a:r>
              <a:rPr lang="en-GB" sz="1400" dirty="0" smtClean="0">
                <a:latin typeface="Baskerville Old Face" panose="02020602080505020303" pitchFamily="18" charset="0"/>
              </a:rPr>
              <a:t>checks </a:t>
            </a:r>
            <a:r>
              <a:rPr lang="en-GB" sz="1400" dirty="0">
                <a:latin typeface="Baskerville Old Face" panose="02020602080505020303" pitchFamily="18" charset="0"/>
              </a:rPr>
              <a:t>you </a:t>
            </a:r>
            <a:r>
              <a:rPr lang="en-GB" sz="1400" dirty="0" smtClean="0">
                <a:latin typeface="Baskerville Old Face" panose="02020602080505020303" pitchFamily="18" charset="0"/>
              </a:rPr>
              <a:t>make </a:t>
            </a:r>
            <a:r>
              <a:rPr lang="en-GB" sz="1400" dirty="0">
                <a:latin typeface="Baskerville Old Face" panose="02020602080505020303" pitchFamily="18" charset="0"/>
              </a:rPr>
              <a:t>with it.</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can use your action to try to get uncanny </a:t>
            </a:r>
            <a:r>
              <a:rPr lang="en-GB" sz="1400" dirty="0" smtClean="0">
                <a:latin typeface="Baskerville Old Face" panose="02020602080505020303" pitchFamily="18" charset="0"/>
              </a:rPr>
              <a:t>insight </a:t>
            </a:r>
            <a:r>
              <a:rPr lang="en-GB" sz="1400" dirty="0">
                <a:latin typeface="Baskerville Old Face" panose="02020602080505020303" pitchFamily="18" charset="0"/>
              </a:rPr>
              <a:t>about one humanoid you can see </a:t>
            </a:r>
            <a:r>
              <a:rPr lang="en-GB" sz="1400" dirty="0" smtClean="0">
                <a:latin typeface="Baskerville Old Face" panose="02020602080505020303" pitchFamily="18" charset="0"/>
              </a:rPr>
              <a:t>within </a:t>
            </a:r>
            <a:r>
              <a:rPr lang="en-GB" sz="1400" dirty="0">
                <a:latin typeface="Baskerville Old Face" panose="02020602080505020303" pitchFamily="18" charset="0"/>
              </a:rPr>
              <a:t>30 feet of you. Make </a:t>
            </a:r>
            <a:r>
              <a:rPr lang="en-GB" sz="1400" dirty="0" smtClean="0">
                <a:latin typeface="Baskerville Old Face" panose="02020602080505020303" pitchFamily="18" charset="0"/>
              </a:rPr>
              <a:t>a Insight check </a:t>
            </a:r>
            <a:r>
              <a:rPr lang="en-GB" sz="1400" dirty="0">
                <a:latin typeface="Baskerville Old Face" panose="02020602080505020303" pitchFamily="18" charset="0"/>
              </a:rPr>
              <a:t>contested by the </a:t>
            </a:r>
            <a:r>
              <a:rPr lang="en-GB" sz="1400" dirty="0" smtClean="0">
                <a:latin typeface="Baskerville Old Face" panose="02020602080505020303" pitchFamily="18" charset="0"/>
              </a:rPr>
              <a:t>target’s Deception </a:t>
            </a:r>
            <a:r>
              <a:rPr lang="en-GB" sz="1400" dirty="0">
                <a:latin typeface="Baskerville Old Face" panose="02020602080505020303" pitchFamily="18" charset="0"/>
              </a:rPr>
              <a:t>check. If your check succeeds, you </a:t>
            </a:r>
            <a:r>
              <a:rPr lang="en-GB" sz="1400" dirty="0" smtClean="0">
                <a:latin typeface="Baskerville Old Face" panose="02020602080505020303" pitchFamily="18" charset="0"/>
              </a:rPr>
              <a:t>have advantage </a:t>
            </a:r>
            <a:r>
              <a:rPr lang="en-GB" sz="1400" dirty="0">
                <a:latin typeface="Baskerville Old Face" panose="02020602080505020303" pitchFamily="18" charset="0"/>
              </a:rPr>
              <a:t>on attack rolls and ability </a:t>
            </a:r>
            <a:r>
              <a:rPr lang="en-GB" sz="1400" dirty="0" smtClean="0">
                <a:latin typeface="Baskerville Old Face" panose="02020602080505020303" pitchFamily="18" charset="0"/>
              </a:rPr>
              <a:t>checks </a:t>
            </a:r>
            <a:r>
              <a:rPr lang="en-GB" sz="1400" dirty="0">
                <a:latin typeface="Baskerville Old Face" panose="02020602080505020303" pitchFamily="18" charset="0"/>
              </a:rPr>
              <a:t>against the target until the end of your </a:t>
            </a:r>
            <a:r>
              <a:rPr lang="en-GB" sz="1400" dirty="0" smtClean="0">
                <a:latin typeface="Baskerville Old Face" panose="02020602080505020303" pitchFamily="18" charset="0"/>
              </a:rPr>
              <a:t>next </a:t>
            </a:r>
            <a:r>
              <a:rPr lang="en-GB" sz="1400" dirty="0">
                <a:latin typeface="Baskerville Old Face" panose="02020602080505020303" pitchFamily="18" charset="0"/>
              </a:rPr>
              <a:t>turn</a:t>
            </a:r>
            <a:r>
              <a:rPr lang="en-GB" sz="1400" dirty="0" smtClean="0">
                <a:latin typeface="Baskerville Old Face" panose="02020602080505020303" pitchFamily="18" charset="0"/>
              </a:rPr>
              <a:t>.</a:t>
            </a:r>
          </a:p>
          <a:p>
            <a:endParaRPr lang="en-GB" sz="1400" dirty="0">
              <a:latin typeface="Baskerville Old Face" panose="02020602080505020303" pitchFamily="18" charset="0"/>
            </a:endParaRPr>
          </a:p>
          <a:p>
            <a:r>
              <a:rPr lang="en-GB" sz="1400" b="1" dirty="0" smtClean="0">
                <a:latin typeface="Baskerville Old Face" panose="02020602080505020303" pitchFamily="18" charset="0"/>
              </a:rPr>
              <a:t>Historian </a:t>
            </a:r>
            <a:r>
              <a:rPr lang="en-GB" sz="1400" dirty="0" smtClean="0">
                <a:latin typeface="Baskerville Old Face" panose="02020602080505020303" pitchFamily="18" charset="0"/>
              </a:rPr>
              <a:t>Your </a:t>
            </a:r>
            <a:r>
              <a:rPr lang="en-GB" sz="1400" dirty="0">
                <a:latin typeface="Baskerville Old Face" panose="02020602080505020303" pitchFamily="18" charset="0"/>
              </a:rPr>
              <a:t>study of history rewards you with the </a:t>
            </a:r>
            <a:r>
              <a:rPr lang="en-GB" sz="1400" dirty="0" smtClean="0">
                <a:latin typeface="Baskerville Old Face" panose="02020602080505020303" pitchFamily="18" charset="0"/>
              </a:rPr>
              <a:t>following </a:t>
            </a:r>
            <a:r>
              <a:rPr lang="en-GB" sz="1400" dirty="0">
                <a:latin typeface="Baskerville Old Face" panose="02020602080505020303" pitchFamily="18" charset="0"/>
              </a:rPr>
              <a:t>benefits:</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gain proficiency in the </a:t>
            </a:r>
            <a:r>
              <a:rPr lang="en-GB" sz="1400" dirty="0" smtClean="0">
                <a:latin typeface="Baskerville Old Face" panose="02020602080505020303" pitchFamily="18" charset="0"/>
              </a:rPr>
              <a:t>History </a:t>
            </a:r>
            <a:r>
              <a:rPr lang="en-GB" sz="1400" dirty="0">
                <a:latin typeface="Baskerville Old Face" panose="02020602080505020303" pitchFamily="18" charset="0"/>
              </a:rPr>
              <a:t>skill. If you </a:t>
            </a:r>
            <a:r>
              <a:rPr lang="en-GB" sz="1400" dirty="0" smtClean="0">
                <a:latin typeface="Baskerville Old Face" panose="02020602080505020303" pitchFamily="18" charset="0"/>
              </a:rPr>
              <a:t>are </a:t>
            </a:r>
            <a:r>
              <a:rPr lang="en-GB" sz="1400" dirty="0">
                <a:latin typeface="Baskerville Old Face" panose="02020602080505020303" pitchFamily="18" charset="0"/>
              </a:rPr>
              <a:t>already proficient in the skill, you add </a:t>
            </a:r>
            <a:r>
              <a:rPr lang="en-GB" sz="1400" dirty="0" smtClean="0">
                <a:latin typeface="Baskerville Old Face" panose="02020602080505020303" pitchFamily="18" charset="0"/>
              </a:rPr>
              <a:t>double </a:t>
            </a:r>
            <a:r>
              <a:rPr lang="en-GB" sz="1400" dirty="0">
                <a:latin typeface="Baskerville Old Face" panose="02020602080505020303" pitchFamily="18" charset="0"/>
              </a:rPr>
              <a:t>your proficiency bonus to checks you </a:t>
            </a:r>
            <a:r>
              <a:rPr lang="en-GB" sz="1400" dirty="0" smtClean="0">
                <a:latin typeface="Baskerville Old Face" panose="02020602080505020303" pitchFamily="18" charset="0"/>
              </a:rPr>
              <a:t>make </a:t>
            </a:r>
            <a:r>
              <a:rPr lang="en-GB" sz="1400" dirty="0">
                <a:latin typeface="Baskerville Old Face" panose="02020602080505020303" pitchFamily="18" charset="0"/>
              </a:rPr>
              <a:t>with it.</a:t>
            </a:r>
          </a:p>
          <a:p>
            <a:r>
              <a:rPr lang="en-GB" sz="1400" dirty="0" smtClean="0">
                <a:latin typeface="Baskerville Old Face" panose="02020602080505020303" pitchFamily="18" charset="0"/>
              </a:rPr>
              <a:t>•When </a:t>
            </a:r>
            <a:r>
              <a:rPr lang="en-GB" sz="1400" dirty="0">
                <a:latin typeface="Baskerville Old Face" panose="02020602080505020303" pitchFamily="18" charset="0"/>
              </a:rPr>
              <a:t>you take the Help action to aid another </a:t>
            </a:r>
            <a:r>
              <a:rPr lang="en-GB" sz="1400" dirty="0" smtClean="0">
                <a:latin typeface="Baskerville Old Face" panose="02020602080505020303" pitchFamily="18" charset="0"/>
              </a:rPr>
              <a:t>creature’s </a:t>
            </a:r>
            <a:r>
              <a:rPr lang="en-GB" sz="1400" dirty="0">
                <a:latin typeface="Baskerville Old Face" panose="02020602080505020303" pitchFamily="18" charset="0"/>
              </a:rPr>
              <a:t>ability check, you can make a DC 15 </a:t>
            </a:r>
            <a:r>
              <a:rPr lang="en-GB" sz="1400" dirty="0" smtClean="0">
                <a:latin typeface="Baskerville Old Face" panose="02020602080505020303" pitchFamily="18" charset="0"/>
              </a:rPr>
              <a:t>History </a:t>
            </a:r>
            <a:r>
              <a:rPr lang="en-GB" sz="1400" dirty="0">
                <a:latin typeface="Baskerville Old Face" panose="02020602080505020303" pitchFamily="18" charset="0"/>
              </a:rPr>
              <a:t>check. On a success, </a:t>
            </a:r>
            <a:r>
              <a:rPr lang="en-GB" sz="1400" dirty="0" smtClean="0">
                <a:latin typeface="Baskerville Old Face" panose="02020602080505020303" pitchFamily="18" charset="0"/>
              </a:rPr>
              <a:t>that creature’s </a:t>
            </a:r>
            <a:r>
              <a:rPr lang="en-GB" sz="1400" dirty="0">
                <a:latin typeface="Baskerville Old Face" panose="02020602080505020303" pitchFamily="18" charset="0"/>
              </a:rPr>
              <a:t>check gains a bonus equal to your </a:t>
            </a:r>
            <a:r>
              <a:rPr lang="en-GB" sz="1400" dirty="0" smtClean="0">
                <a:latin typeface="Baskerville Old Face" panose="02020602080505020303" pitchFamily="18" charset="0"/>
              </a:rPr>
              <a:t>proficiency </a:t>
            </a:r>
            <a:r>
              <a:rPr lang="en-GB" sz="1400" dirty="0">
                <a:latin typeface="Baskerville Old Face" panose="02020602080505020303" pitchFamily="18" charset="0"/>
              </a:rPr>
              <a:t>bonus, as you share pertinent </a:t>
            </a:r>
            <a:r>
              <a:rPr lang="en-GB" sz="1400" dirty="0" smtClean="0">
                <a:latin typeface="Baskerville Old Face" panose="02020602080505020303" pitchFamily="18" charset="0"/>
              </a:rPr>
              <a:t>advice </a:t>
            </a:r>
            <a:r>
              <a:rPr lang="en-GB" sz="1400" dirty="0">
                <a:latin typeface="Baskerville Old Face" panose="02020602080505020303" pitchFamily="18" charset="0"/>
              </a:rPr>
              <a:t>and historical examples. To receive this </a:t>
            </a:r>
            <a:r>
              <a:rPr lang="en-GB" sz="1400" dirty="0" smtClean="0">
                <a:latin typeface="Baskerville Old Face" panose="02020602080505020303" pitchFamily="18" charset="0"/>
              </a:rPr>
              <a:t>bonus</a:t>
            </a:r>
            <a:r>
              <a:rPr lang="en-GB" sz="1400" dirty="0">
                <a:latin typeface="Baskerville Old Face" panose="02020602080505020303" pitchFamily="18" charset="0"/>
              </a:rPr>
              <a:t>, the creature must be able to </a:t>
            </a:r>
            <a:r>
              <a:rPr lang="en-GB" sz="1400" dirty="0" smtClean="0">
                <a:latin typeface="Baskerville Old Face" panose="02020602080505020303" pitchFamily="18" charset="0"/>
              </a:rPr>
              <a:t>understand </a:t>
            </a:r>
            <a:r>
              <a:rPr lang="en-GB" sz="1400" dirty="0">
                <a:latin typeface="Baskerville Old Face" panose="02020602080505020303" pitchFamily="18" charset="0"/>
              </a:rPr>
              <a:t>what you’re saying.</a:t>
            </a:r>
            <a:endParaRPr lang="en-GB" sz="1400" dirty="0">
              <a:effectLst/>
              <a:latin typeface="Baskerville Old Face" panose="02020602080505020303" pitchFamily="18" charset="0"/>
            </a:endParaRPr>
          </a:p>
        </p:txBody>
      </p:sp>
    </p:spTree>
    <p:extLst>
      <p:ext uri="{BB962C8B-B14F-4D97-AF65-F5344CB8AC3E}">
        <p14:creationId xmlns:p14="http://schemas.microsoft.com/office/powerpoint/2010/main" val="2559798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skerville Old Face" panose="02020602080505020303" pitchFamily="18" charset="0"/>
              </a:endParaRPr>
            </a:p>
          </p:txBody>
        </p:sp>
      </p:grpSp>
      <p:sp>
        <p:nvSpPr>
          <p:cNvPr id="6" name="Rectangle 1"/>
          <p:cNvSpPr>
            <a:spLocks noChangeArrowheads="1"/>
          </p:cNvSpPr>
          <p:nvPr/>
        </p:nvSpPr>
        <p:spPr bwMode="auto">
          <a:xfrm>
            <a:off x="589005" y="3202331"/>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335693" y="413061"/>
            <a:ext cx="4607010" cy="6124754"/>
          </a:xfrm>
          <a:prstGeom prst="rect">
            <a:avLst/>
          </a:prstGeom>
        </p:spPr>
        <p:txBody>
          <a:bodyPr wrap="square">
            <a:spAutoFit/>
          </a:bodyPr>
          <a:lstStyle/>
          <a:p>
            <a:r>
              <a:rPr lang="en-GB" sz="1400" b="1" dirty="0" smtClean="0">
                <a:latin typeface="Baskerville Old Face" panose="02020602080505020303" pitchFamily="18" charset="0"/>
              </a:rPr>
              <a:t>Investigator </a:t>
            </a:r>
            <a:r>
              <a:rPr lang="en-GB" sz="1400" dirty="0" smtClean="0">
                <a:latin typeface="Baskerville Old Face" panose="02020602080505020303" pitchFamily="18" charset="0"/>
              </a:rPr>
              <a:t>You </a:t>
            </a:r>
            <a:r>
              <a:rPr lang="en-GB" sz="1400" dirty="0">
                <a:latin typeface="Baskerville Old Face" panose="02020602080505020303" pitchFamily="18" charset="0"/>
              </a:rPr>
              <a:t>have an eye for detail and can </a:t>
            </a:r>
            <a:r>
              <a:rPr lang="en-GB" sz="1400" dirty="0" smtClean="0">
                <a:latin typeface="Baskerville Old Face" panose="02020602080505020303" pitchFamily="18" charset="0"/>
              </a:rPr>
              <a:t>pick </a:t>
            </a:r>
            <a:r>
              <a:rPr lang="en-GB" sz="1400" dirty="0">
                <a:latin typeface="Baskerville Old Face" panose="02020602080505020303" pitchFamily="18" charset="0"/>
              </a:rPr>
              <a:t>out the </a:t>
            </a:r>
          </a:p>
          <a:p>
            <a:r>
              <a:rPr lang="en-GB" sz="1400" dirty="0">
                <a:latin typeface="Baskerville Old Face" panose="02020602080505020303" pitchFamily="18" charset="0"/>
              </a:rPr>
              <a:t>smallest clues. You gain the following benefits:</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gain proficiency in the Investigation skill. </a:t>
            </a:r>
            <a:r>
              <a:rPr lang="en-GB" sz="1400" dirty="0" smtClean="0">
                <a:latin typeface="Baskerville Old Face" panose="02020602080505020303" pitchFamily="18" charset="0"/>
              </a:rPr>
              <a:t>If </a:t>
            </a:r>
            <a:r>
              <a:rPr lang="en-GB" sz="1400" dirty="0">
                <a:latin typeface="Baskerville Old Face" panose="02020602080505020303" pitchFamily="18" charset="0"/>
              </a:rPr>
              <a:t>you are already proficient in the skill, you </a:t>
            </a:r>
            <a:r>
              <a:rPr lang="en-GB" sz="1400" dirty="0" smtClean="0">
                <a:latin typeface="Baskerville Old Face" panose="02020602080505020303" pitchFamily="18" charset="0"/>
              </a:rPr>
              <a:t>add </a:t>
            </a:r>
            <a:r>
              <a:rPr lang="en-GB" sz="1400" dirty="0">
                <a:latin typeface="Baskerville Old Face" panose="02020602080505020303" pitchFamily="18" charset="0"/>
              </a:rPr>
              <a:t>double your proficiency bonus to </a:t>
            </a:r>
            <a:r>
              <a:rPr lang="en-GB" sz="1400" dirty="0" smtClean="0">
                <a:latin typeface="Baskerville Old Face" panose="02020602080505020303" pitchFamily="18" charset="0"/>
              </a:rPr>
              <a:t>checks you </a:t>
            </a:r>
            <a:r>
              <a:rPr lang="en-GB" sz="1400" dirty="0">
                <a:latin typeface="Baskerville Old Face" panose="02020602080505020303" pitchFamily="18" charset="0"/>
              </a:rPr>
              <a:t>make with it.</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can take the Search action as a bonus </a:t>
            </a:r>
            <a:r>
              <a:rPr lang="en-GB" sz="1400" dirty="0" smtClean="0">
                <a:latin typeface="Baskerville Old Face" panose="02020602080505020303" pitchFamily="18" charset="0"/>
              </a:rPr>
              <a:t>action</a:t>
            </a:r>
            <a:r>
              <a:rPr lang="en-GB" sz="1400" dirty="0">
                <a:latin typeface="Baskerville Old Face" panose="02020602080505020303" pitchFamily="18" charset="0"/>
              </a:rPr>
              <a:t>.</a:t>
            </a: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smtClean="0">
              <a:latin typeface="Baskerville Old Face" panose="02020602080505020303" pitchFamily="18" charset="0"/>
            </a:endParaRPr>
          </a:p>
          <a:p>
            <a:endParaRPr lang="en-GB" sz="1400" dirty="0" smtClean="0">
              <a:latin typeface="Baskerville Old Face" panose="02020602080505020303" pitchFamily="18" charset="0"/>
            </a:endParaRPr>
          </a:p>
          <a:p>
            <a:r>
              <a:rPr lang="en-GB" sz="1400" b="1" dirty="0" smtClean="0">
                <a:latin typeface="Baskerville Old Face" panose="02020602080505020303" pitchFamily="18" charset="0"/>
              </a:rPr>
              <a:t>Medic</a:t>
            </a:r>
            <a:endParaRPr lang="en-GB" sz="1400" b="1" dirty="0">
              <a:latin typeface="Baskerville Old Face" panose="02020602080505020303" pitchFamily="18" charset="0"/>
            </a:endParaRPr>
          </a:p>
          <a:p>
            <a:r>
              <a:rPr lang="en-GB" sz="1400" dirty="0">
                <a:latin typeface="Baskerville Old Face" panose="02020602080505020303" pitchFamily="18" charset="0"/>
              </a:rPr>
              <a:t>You master the physician’s arts, gaining the </a:t>
            </a:r>
            <a:r>
              <a:rPr lang="en-GB" sz="1400" dirty="0" smtClean="0">
                <a:latin typeface="Baskerville Old Face" panose="02020602080505020303" pitchFamily="18" charset="0"/>
              </a:rPr>
              <a:t>following </a:t>
            </a:r>
            <a:r>
              <a:rPr lang="en-GB" sz="1400" dirty="0">
                <a:latin typeface="Baskerville Old Face" panose="02020602080505020303" pitchFamily="18" charset="0"/>
              </a:rPr>
              <a:t>benefits:</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gain proficiency in the Medicine skill. If </a:t>
            </a:r>
            <a:r>
              <a:rPr lang="en-GB" sz="1400" dirty="0" smtClean="0">
                <a:latin typeface="Baskerville Old Face" panose="02020602080505020303" pitchFamily="18" charset="0"/>
              </a:rPr>
              <a:t>you </a:t>
            </a:r>
            <a:r>
              <a:rPr lang="en-GB" sz="1400" dirty="0">
                <a:latin typeface="Baskerville Old Face" panose="02020602080505020303" pitchFamily="18" charset="0"/>
              </a:rPr>
              <a:t>are </a:t>
            </a:r>
            <a:r>
              <a:rPr lang="en-GB" sz="1400" dirty="0" smtClean="0">
                <a:latin typeface="Baskerville Old Face" panose="02020602080505020303" pitchFamily="18" charset="0"/>
              </a:rPr>
              <a:t>already </a:t>
            </a:r>
            <a:r>
              <a:rPr lang="en-GB" sz="1400" dirty="0">
                <a:latin typeface="Baskerville Old Face" panose="02020602080505020303" pitchFamily="18" charset="0"/>
              </a:rPr>
              <a:t>proficient in the skill, you add </a:t>
            </a:r>
            <a:r>
              <a:rPr lang="en-GB" sz="1400" dirty="0" smtClean="0">
                <a:latin typeface="Baskerville Old Face" panose="02020602080505020303" pitchFamily="18" charset="0"/>
              </a:rPr>
              <a:t>double </a:t>
            </a:r>
            <a:r>
              <a:rPr lang="en-GB" sz="1400" dirty="0">
                <a:latin typeface="Baskerville Old Face" panose="02020602080505020303" pitchFamily="18" charset="0"/>
              </a:rPr>
              <a:t>your proficiency bonus to checks you </a:t>
            </a:r>
            <a:r>
              <a:rPr lang="en-GB" sz="1400" dirty="0" smtClean="0">
                <a:latin typeface="Baskerville Old Face" panose="02020602080505020303" pitchFamily="18" charset="0"/>
              </a:rPr>
              <a:t>make </a:t>
            </a:r>
            <a:r>
              <a:rPr lang="en-GB" sz="1400" dirty="0">
                <a:latin typeface="Baskerville Old Face" panose="02020602080505020303" pitchFamily="18" charset="0"/>
              </a:rPr>
              <a:t>with it.</a:t>
            </a:r>
          </a:p>
          <a:p>
            <a:r>
              <a:rPr lang="en-GB" sz="1400" dirty="0" smtClean="0">
                <a:latin typeface="Baskerville Old Face" panose="02020602080505020303" pitchFamily="18" charset="0"/>
              </a:rPr>
              <a:t>•During </a:t>
            </a:r>
            <a:r>
              <a:rPr lang="en-GB" sz="1400" dirty="0">
                <a:latin typeface="Baskerville Old Face" panose="02020602080505020303" pitchFamily="18" charset="0"/>
              </a:rPr>
              <a:t>a short rest, you can clean and bind the </a:t>
            </a:r>
            <a:r>
              <a:rPr lang="en-GB" sz="1400" dirty="0" smtClean="0">
                <a:latin typeface="Baskerville Old Face" panose="02020602080505020303" pitchFamily="18" charset="0"/>
              </a:rPr>
              <a:t>wounds </a:t>
            </a:r>
            <a:r>
              <a:rPr lang="en-GB" sz="1400" dirty="0">
                <a:latin typeface="Baskerville Old Face" panose="02020602080505020303" pitchFamily="18" charset="0"/>
              </a:rPr>
              <a:t>of up to six willing beasts and </a:t>
            </a:r>
            <a:r>
              <a:rPr lang="en-GB" sz="1400" dirty="0" smtClean="0">
                <a:latin typeface="Baskerville Old Face" panose="02020602080505020303" pitchFamily="18" charset="0"/>
              </a:rPr>
              <a:t>humanoids</a:t>
            </a:r>
            <a:r>
              <a:rPr lang="en-GB" sz="1400" dirty="0">
                <a:latin typeface="Baskerville Old Face" panose="02020602080505020303" pitchFamily="18" charset="0"/>
              </a:rPr>
              <a:t>. Make a DC 15 </a:t>
            </a:r>
            <a:r>
              <a:rPr lang="en-GB" sz="1400" dirty="0" smtClean="0">
                <a:latin typeface="Baskerville Old Face" panose="02020602080505020303" pitchFamily="18" charset="0"/>
              </a:rPr>
              <a:t>Medicine check </a:t>
            </a:r>
            <a:r>
              <a:rPr lang="en-GB" sz="1400" dirty="0">
                <a:latin typeface="Baskerville Old Face" panose="02020602080505020303" pitchFamily="18" charset="0"/>
              </a:rPr>
              <a:t>for each creature. On </a:t>
            </a:r>
            <a:r>
              <a:rPr lang="en-GB" sz="1400" dirty="0" smtClean="0">
                <a:latin typeface="Baskerville Old Face" panose="02020602080505020303" pitchFamily="18" charset="0"/>
              </a:rPr>
              <a:t>a </a:t>
            </a:r>
            <a:r>
              <a:rPr lang="en-GB" sz="1400" dirty="0">
                <a:latin typeface="Baskerville Old Face" panose="02020602080505020303" pitchFamily="18" charset="0"/>
              </a:rPr>
              <a:t>success, if a </a:t>
            </a:r>
            <a:r>
              <a:rPr lang="en-GB" sz="1400" dirty="0" smtClean="0">
                <a:latin typeface="Baskerville Old Face" panose="02020602080505020303" pitchFamily="18" charset="0"/>
              </a:rPr>
              <a:t>creature </a:t>
            </a:r>
            <a:r>
              <a:rPr lang="en-GB" sz="1400" dirty="0">
                <a:latin typeface="Baskerville Old Face" panose="02020602080505020303" pitchFamily="18" charset="0"/>
              </a:rPr>
              <a:t>spends a Hit Die during this rest, that </a:t>
            </a:r>
            <a:r>
              <a:rPr lang="en-GB" sz="1400" dirty="0" smtClean="0">
                <a:latin typeface="Baskerville Old Face" panose="02020602080505020303" pitchFamily="18" charset="0"/>
              </a:rPr>
              <a:t>creature </a:t>
            </a:r>
            <a:r>
              <a:rPr lang="en-GB" sz="1400" dirty="0">
                <a:latin typeface="Baskerville Old Face" panose="02020602080505020303" pitchFamily="18" charset="0"/>
              </a:rPr>
              <a:t>can forgo </a:t>
            </a:r>
            <a:r>
              <a:rPr lang="en-GB" sz="1400" dirty="0" smtClean="0">
                <a:latin typeface="Baskerville Old Face" panose="02020602080505020303" pitchFamily="18" charset="0"/>
              </a:rPr>
              <a:t>the roll </a:t>
            </a:r>
            <a:r>
              <a:rPr lang="en-GB" sz="1400" dirty="0">
                <a:latin typeface="Baskerville Old Face" panose="02020602080505020303" pitchFamily="18" charset="0"/>
              </a:rPr>
              <a:t>and instead regain </a:t>
            </a:r>
            <a:r>
              <a:rPr lang="en-GB" sz="1400" dirty="0" smtClean="0">
                <a:latin typeface="Baskerville Old Face" panose="02020602080505020303" pitchFamily="18" charset="0"/>
              </a:rPr>
              <a:t>the </a:t>
            </a:r>
            <a:r>
              <a:rPr lang="en-GB" sz="1400" dirty="0">
                <a:latin typeface="Baskerville Old Face" panose="02020602080505020303" pitchFamily="18" charset="0"/>
              </a:rPr>
              <a:t>maximum number of hit points the die can </a:t>
            </a:r>
            <a:r>
              <a:rPr lang="en-GB" sz="1400" dirty="0" smtClean="0">
                <a:latin typeface="Baskerville Old Face" panose="02020602080505020303" pitchFamily="18" charset="0"/>
              </a:rPr>
              <a:t>restore</a:t>
            </a:r>
            <a:r>
              <a:rPr lang="en-GB" sz="1400" dirty="0">
                <a:latin typeface="Baskerville Old Face" panose="02020602080505020303" pitchFamily="18" charset="0"/>
              </a:rPr>
              <a:t>. A creature can do so only once per </a:t>
            </a:r>
            <a:r>
              <a:rPr lang="en-GB" sz="1400" dirty="0" smtClean="0">
                <a:latin typeface="Baskerville Old Face" panose="02020602080505020303" pitchFamily="18" charset="0"/>
              </a:rPr>
              <a:t>rest, regardless </a:t>
            </a:r>
            <a:r>
              <a:rPr lang="en-GB" sz="1400" dirty="0">
                <a:latin typeface="Baskerville Old Face" panose="02020602080505020303" pitchFamily="18" charset="0"/>
              </a:rPr>
              <a:t>of how many Hit Dice it </a:t>
            </a:r>
            <a:r>
              <a:rPr lang="en-GB" sz="1400" dirty="0" smtClean="0">
                <a:latin typeface="Baskerville Old Face" panose="02020602080505020303" pitchFamily="18" charset="0"/>
              </a:rPr>
              <a:t>spends</a:t>
            </a:r>
            <a:r>
              <a:rPr lang="en-GB" sz="1400" dirty="0">
                <a:latin typeface="Baskerville Old Face" panose="02020602080505020303" pitchFamily="18" charset="0"/>
              </a:rPr>
              <a:t>.</a:t>
            </a:r>
            <a:endParaRPr lang="en-GB" sz="1400" dirty="0">
              <a:effectLst/>
              <a:latin typeface="Baskerville Old Face" panose="02020602080505020303" pitchFamily="18"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248" b="7387"/>
          <a:stretch/>
        </p:blipFill>
        <p:spPr>
          <a:xfrm>
            <a:off x="1983558" y="1968844"/>
            <a:ext cx="1134746" cy="2117124"/>
          </a:xfrm>
          <a:prstGeom prst="rect">
            <a:avLst/>
          </a:prstGeom>
          <a:effectLst>
            <a:softEdge rad="63500"/>
          </a:effectLst>
        </p:spPr>
      </p:pic>
      <p:sp>
        <p:nvSpPr>
          <p:cNvPr id="11" name="Rectangle 10"/>
          <p:cNvSpPr/>
          <p:nvPr/>
        </p:nvSpPr>
        <p:spPr>
          <a:xfrm>
            <a:off x="4953000" y="413061"/>
            <a:ext cx="4669824" cy="4832092"/>
          </a:xfrm>
          <a:prstGeom prst="rect">
            <a:avLst/>
          </a:prstGeom>
        </p:spPr>
        <p:txBody>
          <a:bodyPr wrap="square">
            <a:spAutoFit/>
          </a:bodyPr>
          <a:lstStyle/>
          <a:p>
            <a:r>
              <a:rPr lang="en-GB" sz="1400" b="1" dirty="0" smtClean="0">
                <a:latin typeface="Baskerville Old Face" panose="02020602080505020303" pitchFamily="18" charset="0"/>
              </a:rPr>
              <a:t>Menacing </a:t>
            </a:r>
            <a:r>
              <a:rPr lang="en-GB" sz="1400" dirty="0" smtClean="0">
                <a:latin typeface="Baskerville Old Face" panose="02020602080505020303" pitchFamily="18" charset="0"/>
              </a:rPr>
              <a:t>You </a:t>
            </a:r>
            <a:r>
              <a:rPr lang="en-GB" sz="1400" dirty="0">
                <a:latin typeface="Baskerville Old Face" panose="02020602080505020303" pitchFamily="18" charset="0"/>
              </a:rPr>
              <a:t>become fearsome to others, gaining </a:t>
            </a:r>
            <a:r>
              <a:rPr lang="en-GB" sz="1400" dirty="0" smtClean="0">
                <a:latin typeface="Baskerville Old Face" panose="02020602080505020303" pitchFamily="18" charset="0"/>
              </a:rPr>
              <a:t>the following </a:t>
            </a:r>
            <a:r>
              <a:rPr lang="en-GB" sz="1400" dirty="0">
                <a:latin typeface="Baskerville Old Face" panose="02020602080505020303" pitchFamily="18" charset="0"/>
              </a:rPr>
              <a:t>benefits:</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gain proficiency in the Intimidation skill. If </a:t>
            </a:r>
            <a:r>
              <a:rPr lang="en-GB" sz="1400" dirty="0" smtClean="0">
                <a:latin typeface="Baskerville Old Face" panose="02020602080505020303" pitchFamily="18" charset="0"/>
              </a:rPr>
              <a:t>you </a:t>
            </a:r>
            <a:r>
              <a:rPr lang="en-GB" sz="1400" dirty="0">
                <a:latin typeface="Baskerville Old Face" panose="02020602080505020303" pitchFamily="18" charset="0"/>
              </a:rPr>
              <a:t>are already proficient in the skill, you add </a:t>
            </a:r>
            <a:r>
              <a:rPr lang="en-GB" sz="1400" dirty="0" smtClean="0">
                <a:latin typeface="Baskerville Old Face" panose="02020602080505020303" pitchFamily="18" charset="0"/>
              </a:rPr>
              <a:t>double </a:t>
            </a:r>
            <a:r>
              <a:rPr lang="en-GB" sz="1400" dirty="0">
                <a:latin typeface="Baskerville Old Face" panose="02020602080505020303" pitchFamily="18" charset="0"/>
              </a:rPr>
              <a:t>your proficiency bonus to </a:t>
            </a:r>
            <a:r>
              <a:rPr lang="en-GB" sz="1400" dirty="0" smtClean="0">
                <a:latin typeface="Baskerville Old Face" panose="02020602080505020303" pitchFamily="18" charset="0"/>
              </a:rPr>
              <a:t>checks </a:t>
            </a:r>
            <a:r>
              <a:rPr lang="en-GB" sz="1400" dirty="0">
                <a:latin typeface="Baskerville Old Face" panose="02020602080505020303" pitchFamily="18" charset="0"/>
              </a:rPr>
              <a:t>you </a:t>
            </a:r>
            <a:r>
              <a:rPr lang="en-GB" sz="1400" dirty="0" smtClean="0">
                <a:latin typeface="Baskerville Old Face" panose="02020602080505020303" pitchFamily="18" charset="0"/>
              </a:rPr>
              <a:t>make </a:t>
            </a:r>
            <a:r>
              <a:rPr lang="en-GB" sz="1400" dirty="0">
                <a:latin typeface="Baskerville Old Face" panose="02020602080505020303" pitchFamily="18" charset="0"/>
              </a:rPr>
              <a:t>with it.</a:t>
            </a:r>
          </a:p>
          <a:p>
            <a:r>
              <a:rPr lang="en-GB" sz="1400" dirty="0" smtClean="0">
                <a:latin typeface="Baskerville Old Face" panose="02020602080505020303" pitchFamily="18" charset="0"/>
              </a:rPr>
              <a:t>•When </a:t>
            </a:r>
            <a:r>
              <a:rPr lang="en-GB" sz="1400" dirty="0">
                <a:latin typeface="Baskerville Old Face" panose="02020602080505020303" pitchFamily="18" charset="0"/>
              </a:rPr>
              <a:t>you take the Attack action on your turn, </a:t>
            </a:r>
            <a:r>
              <a:rPr lang="en-GB" sz="1400" dirty="0" smtClean="0">
                <a:latin typeface="Baskerville Old Face" panose="02020602080505020303" pitchFamily="18" charset="0"/>
              </a:rPr>
              <a:t>you </a:t>
            </a:r>
            <a:r>
              <a:rPr lang="en-GB" sz="1400" dirty="0">
                <a:latin typeface="Baskerville Old Face" panose="02020602080505020303" pitchFamily="18" charset="0"/>
              </a:rPr>
              <a:t>can replace one attack with an attempt to </a:t>
            </a:r>
            <a:r>
              <a:rPr lang="en-GB" sz="1400" dirty="0" smtClean="0">
                <a:latin typeface="Baskerville Old Face" panose="02020602080505020303" pitchFamily="18" charset="0"/>
              </a:rPr>
              <a:t>demoralize </a:t>
            </a:r>
            <a:r>
              <a:rPr lang="en-GB" sz="1400" dirty="0">
                <a:latin typeface="Baskerville Old Face" panose="02020602080505020303" pitchFamily="18" charset="0"/>
              </a:rPr>
              <a:t>one humanoid you can see within </a:t>
            </a:r>
            <a:r>
              <a:rPr lang="en-GB" sz="1400" dirty="0" smtClean="0">
                <a:latin typeface="Baskerville Old Face" panose="02020602080505020303" pitchFamily="18" charset="0"/>
              </a:rPr>
              <a:t>30 </a:t>
            </a:r>
            <a:r>
              <a:rPr lang="en-GB" sz="1400" dirty="0">
                <a:latin typeface="Baskerville Old Face" panose="02020602080505020303" pitchFamily="18" charset="0"/>
              </a:rPr>
              <a:t>feet of you that can see and hear you. Make </a:t>
            </a:r>
            <a:r>
              <a:rPr lang="en-GB" sz="1400" dirty="0" smtClean="0">
                <a:latin typeface="Baskerville Old Face" panose="02020602080505020303" pitchFamily="18" charset="0"/>
              </a:rPr>
              <a:t>a Intimidation </a:t>
            </a:r>
            <a:r>
              <a:rPr lang="en-GB" sz="1400" dirty="0">
                <a:latin typeface="Baskerville Old Face" panose="02020602080505020303" pitchFamily="18" charset="0"/>
              </a:rPr>
              <a:t>check contested by </a:t>
            </a:r>
            <a:r>
              <a:rPr lang="en-GB" sz="1400" dirty="0" smtClean="0">
                <a:latin typeface="Baskerville Old Face" panose="02020602080505020303" pitchFamily="18" charset="0"/>
              </a:rPr>
              <a:t>the target’s Insight </a:t>
            </a:r>
            <a:r>
              <a:rPr lang="en-GB" sz="1400" dirty="0">
                <a:latin typeface="Baskerville Old Face" panose="02020602080505020303" pitchFamily="18" charset="0"/>
              </a:rPr>
              <a:t>check. If your </a:t>
            </a:r>
            <a:r>
              <a:rPr lang="en-GB" sz="1400" dirty="0" smtClean="0">
                <a:latin typeface="Baskerville Old Face" panose="02020602080505020303" pitchFamily="18" charset="0"/>
              </a:rPr>
              <a:t>check </a:t>
            </a:r>
            <a:r>
              <a:rPr lang="en-GB" sz="1400" dirty="0">
                <a:latin typeface="Baskerville Old Face" panose="02020602080505020303" pitchFamily="18" charset="0"/>
              </a:rPr>
              <a:t>succeeds, the target is frightened until </a:t>
            </a:r>
            <a:r>
              <a:rPr lang="en-GB" sz="1400" dirty="0" smtClean="0">
                <a:latin typeface="Baskerville Old Face" panose="02020602080505020303" pitchFamily="18" charset="0"/>
              </a:rPr>
              <a:t>the </a:t>
            </a:r>
            <a:r>
              <a:rPr lang="en-GB" sz="1400" dirty="0">
                <a:latin typeface="Baskerville Old Face" panose="02020602080505020303" pitchFamily="18" charset="0"/>
              </a:rPr>
              <a:t>end of your next turn. If your check </a:t>
            </a:r>
            <a:r>
              <a:rPr lang="en-GB" sz="1400" dirty="0" smtClean="0">
                <a:latin typeface="Baskerville Old Face" panose="02020602080505020303" pitchFamily="18" charset="0"/>
              </a:rPr>
              <a:t>fails, the </a:t>
            </a:r>
            <a:r>
              <a:rPr lang="en-GB" sz="1400" dirty="0">
                <a:latin typeface="Baskerville Old Face" panose="02020602080505020303" pitchFamily="18" charset="0"/>
              </a:rPr>
              <a:t>target can’t be frightened by you in this </a:t>
            </a:r>
            <a:r>
              <a:rPr lang="en-GB" sz="1400" dirty="0" smtClean="0">
                <a:latin typeface="Baskerville Old Face" panose="02020602080505020303" pitchFamily="18" charset="0"/>
              </a:rPr>
              <a:t>way </a:t>
            </a:r>
            <a:r>
              <a:rPr lang="en-GB" sz="1400" dirty="0">
                <a:latin typeface="Baskerville Old Face" panose="02020602080505020303" pitchFamily="18" charset="0"/>
              </a:rPr>
              <a:t>for 1 hour.</a:t>
            </a:r>
          </a:p>
          <a:p>
            <a:endParaRPr lang="en-GB" sz="1400" dirty="0" smtClean="0">
              <a:latin typeface="Baskerville Old Face" panose="02020602080505020303" pitchFamily="18" charset="0"/>
            </a:endParaRPr>
          </a:p>
          <a:p>
            <a:r>
              <a:rPr lang="en-GB" sz="1400" b="1" dirty="0" smtClean="0">
                <a:latin typeface="Baskerville Old Face" panose="02020602080505020303" pitchFamily="18" charset="0"/>
              </a:rPr>
              <a:t>Naturalist </a:t>
            </a:r>
            <a:r>
              <a:rPr lang="en-GB" sz="1400" dirty="0">
                <a:latin typeface="Baskerville Old Face" panose="02020602080505020303" pitchFamily="18" charset="0"/>
              </a:rPr>
              <a:t>Y</a:t>
            </a:r>
            <a:r>
              <a:rPr lang="en-GB" sz="1400" dirty="0" smtClean="0">
                <a:latin typeface="Baskerville Old Face" panose="02020602080505020303" pitchFamily="18" charset="0"/>
              </a:rPr>
              <a:t>our </a:t>
            </a:r>
            <a:r>
              <a:rPr lang="en-GB" sz="1400" dirty="0">
                <a:latin typeface="Baskerville Old Face" panose="02020602080505020303" pitchFamily="18" charset="0"/>
              </a:rPr>
              <a:t>extensive study of nature rewards you with </a:t>
            </a:r>
            <a:r>
              <a:rPr lang="en-GB" sz="1400" dirty="0" smtClean="0">
                <a:latin typeface="Baskerville Old Face" panose="02020602080505020303" pitchFamily="18" charset="0"/>
              </a:rPr>
              <a:t>the </a:t>
            </a:r>
            <a:r>
              <a:rPr lang="en-GB" sz="1400" dirty="0">
                <a:latin typeface="Baskerville Old Face" panose="02020602080505020303" pitchFamily="18" charset="0"/>
              </a:rPr>
              <a:t>following benefits:</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gain proficiency in the Nature skill. If you </a:t>
            </a:r>
            <a:r>
              <a:rPr lang="en-GB" sz="1400" dirty="0" smtClean="0">
                <a:latin typeface="Baskerville Old Face" panose="02020602080505020303" pitchFamily="18" charset="0"/>
              </a:rPr>
              <a:t>are </a:t>
            </a:r>
            <a:r>
              <a:rPr lang="en-GB" sz="1400" dirty="0">
                <a:latin typeface="Baskerville Old Face" panose="02020602080505020303" pitchFamily="18" charset="0"/>
              </a:rPr>
              <a:t>already proficient in the skill, you add </a:t>
            </a:r>
            <a:r>
              <a:rPr lang="en-GB" sz="1400" dirty="0" smtClean="0">
                <a:latin typeface="Baskerville Old Face" panose="02020602080505020303" pitchFamily="18" charset="0"/>
              </a:rPr>
              <a:t>double </a:t>
            </a:r>
            <a:r>
              <a:rPr lang="en-GB" sz="1400" dirty="0">
                <a:latin typeface="Baskerville Old Face" panose="02020602080505020303" pitchFamily="18" charset="0"/>
              </a:rPr>
              <a:t>your proficiency bonus to checks you </a:t>
            </a:r>
            <a:r>
              <a:rPr lang="en-GB" sz="1400" dirty="0" smtClean="0">
                <a:latin typeface="Baskerville Old Face" panose="02020602080505020303" pitchFamily="18" charset="0"/>
              </a:rPr>
              <a:t>make </a:t>
            </a:r>
            <a:r>
              <a:rPr lang="en-GB" sz="1400" dirty="0">
                <a:latin typeface="Baskerville Old Face" panose="02020602080505020303" pitchFamily="18" charset="0"/>
              </a:rPr>
              <a:t>with it.</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learn the </a:t>
            </a:r>
            <a:r>
              <a:rPr lang="en-GB" sz="1400" i="1" dirty="0" err="1" smtClean="0">
                <a:latin typeface="Baskerville Old Face" panose="02020602080505020303" pitchFamily="18" charset="0"/>
              </a:rPr>
              <a:t>druidcraft</a:t>
            </a:r>
            <a:r>
              <a:rPr lang="en-GB" sz="1400" dirty="0" smtClean="0">
                <a:latin typeface="Baskerville Old Face" panose="02020602080505020303" pitchFamily="18" charset="0"/>
              </a:rPr>
              <a:t> and </a:t>
            </a:r>
            <a:r>
              <a:rPr lang="en-GB" sz="1400" i="1" dirty="0" smtClean="0">
                <a:latin typeface="Baskerville Old Face" panose="02020602080505020303" pitchFamily="18" charset="0"/>
              </a:rPr>
              <a:t>detect </a:t>
            </a:r>
            <a:r>
              <a:rPr lang="en-GB" sz="1400" i="1" dirty="0">
                <a:latin typeface="Baskerville Old Face" panose="02020602080505020303" pitchFamily="18" charset="0"/>
              </a:rPr>
              <a:t>poison </a:t>
            </a:r>
            <a:r>
              <a:rPr lang="en-GB" sz="1400" dirty="0">
                <a:latin typeface="Baskerville Old Face" panose="02020602080505020303" pitchFamily="18" charset="0"/>
              </a:rPr>
              <a:t>and </a:t>
            </a:r>
            <a:r>
              <a:rPr lang="en-GB" sz="1400" i="1" dirty="0" smtClean="0">
                <a:latin typeface="Baskerville Old Face" panose="02020602080505020303" pitchFamily="18" charset="0"/>
              </a:rPr>
              <a:t>disease</a:t>
            </a:r>
            <a:r>
              <a:rPr lang="en-GB" sz="1400" dirty="0" smtClean="0">
                <a:latin typeface="Baskerville Old Face" panose="02020602080505020303" pitchFamily="18" charset="0"/>
              </a:rPr>
              <a:t> spells</a:t>
            </a:r>
            <a:r>
              <a:rPr lang="en-GB" sz="1400" dirty="0">
                <a:latin typeface="Baskerville Old Face" panose="02020602080505020303" pitchFamily="18" charset="0"/>
              </a:rPr>
              <a:t>. You can cast </a:t>
            </a:r>
            <a:r>
              <a:rPr lang="en-GB" sz="1400" i="1" dirty="0" smtClean="0">
                <a:latin typeface="Baskerville Old Face" panose="02020602080505020303" pitchFamily="18" charset="0"/>
              </a:rPr>
              <a:t>detect </a:t>
            </a:r>
            <a:r>
              <a:rPr lang="en-GB" sz="1400" i="1" dirty="0">
                <a:latin typeface="Baskerville Old Face" panose="02020602080505020303" pitchFamily="18" charset="0"/>
              </a:rPr>
              <a:t>poison</a:t>
            </a:r>
            <a:r>
              <a:rPr lang="en-GB" sz="1400" dirty="0">
                <a:latin typeface="Baskerville Old Face" panose="02020602080505020303" pitchFamily="18" charset="0"/>
              </a:rPr>
              <a:t> and </a:t>
            </a:r>
            <a:r>
              <a:rPr lang="en-GB" sz="1400" i="1" dirty="0" smtClean="0">
                <a:latin typeface="Baskerville Old Face" panose="02020602080505020303" pitchFamily="18" charset="0"/>
              </a:rPr>
              <a:t>disease</a:t>
            </a:r>
            <a:r>
              <a:rPr lang="en-GB" sz="1400" dirty="0" smtClean="0">
                <a:latin typeface="Baskerville Old Face" panose="02020602080505020303" pitchFamily="18" charset="0"/>
              </a:rPr>
              <a:t> once </a:t>
            </a:r>
            <a:r>
              <a:rPr lang="en-GB" sz="1400" dirty="0">
                <a:latin typeface="Baskerville Old Face" panose="02020602080505020303" pitchFamily="18" charset="0"/>
              </a:rPr>
              <a:t>without expending a spell slot, </a:t>
            </a:r>
            <a:r>
              <a:rPr lang="en-GB" sz="1400" dirty="0" smtClean="0">
                <a:latin typeface="Baskerville Old Face" panose="02020602080505020303" pitchFamily="18" charset="0"/>
              </a:rPr>
              <a:t>and </a:t>
            </a:r>
            <a:r>
              <a:rPr lang="en-GB" sz="1400" dirty="0">
                <a:latin typeface="Baskerville Old Face" panose="02020602080505020303" pitchFamily="18" charset="0"/>
              </a:rPr>
              <a:t>you regain the ability to do so when you </a:t>
            </a:r>
            <a:r>
              <a:rPr lang="en-GB" sz="1400" dirty="0" smtClean="0">
                <a:latin typeface="Baskerville Old Face" panose="02020602080505020303" pitchFamily="18" charset="0"/>
              </a:rPr>
              <a:t>finish </a:t>
            </a:r>
            <a:r>
              <a:rPr lang="en-GB" sz="1400" dirty="0">
                <a:latin typeface="Baskerville Old Face" panose="02020602080505020303" pitchFamily="18" charset="0"/>
              </a:rPr>
              <a:t>a long </a:t>
            </a:r>
            <a:r>
              <a:rPr lang="en-GB" sz="1400" dirty="0" smtClean="0">
                <a:latin typeface="Baskerville Old Face" panose="02020602080505020303" pitchFamily="18" charset="0"/>
              </a:rPr>
              <a:t>rest.</a:t>
            </a:r>
            <a:endParaRPr lang="en-GB" sz="1400" dirty="0">
              <a:effectLst/>
              <a:latin typeface="Baskerville Old Face" panose="02020602080505020303" pitchFamily="18"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770" y="4944320"/>
            <a:ext cx="1451695" cy="1719384"/>
          </a:xfrm>
          <a:prstGeom prst="rect">
            <a:avLst/>
          </a:prstGeom>
          <a:effectLst>
            <a:softEdge rad="63500"/>
          </a:effectLst>
        </p:spPr>
      </p:pic>
    </p:spTree>
    <p:extLst>
      <p:ext uri="{BB962C8B-B14F-4D97-AF65-F5344CB8AC3E}">
        <p14:creationId xmlns:p14="http://schemas.microsoft.com/office/powerpoint/2010/main" val="568227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skerville Old Face" panose="02020602080505020303" pitchFamily="18" charset="0"/>
              </a:endParaRPr>
            </a:p>
          </p:txBody>
        </p:sp>
      </p:grpSp>
      <p:sp>
        <p:nvSpPr>
          <p:cNvPr id="6" name="Rectangle 1"/>
          <p:cNvSpPr>
            <a:spLocks noChangeArrowheads="1"/>
          </p:cNvSpPr>
          <p:nvPr/>
        </p:nvSpPr>
        <p:spPr bwMode="auto">
          <a:xfrm>
            <a:off x="589005" y="3202331"/>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p:nvPr/>
        </p:nvSpPr>
        <p:spPr>
          <a:xfrm>
            <a:off x="408802" y="337751"/>
            <a:ext cx="4575089" cy="6124754"/>
          </a:xfrm>
          <a:prstGeom prst="rect">
            <a:avLst/>
          </a:prstGeom>
        </p:spPr>
        <p:txBody>
          <a:bodyPr wrap="square">
            <a:spAutoFit/>
          </a:bodyPr>
          <a:lstStyle/>
          <a:p>
            <a:r>
              <a:rPr lang="en-GB" sz="1400" b="1" dirty="0" smtClean="0">
                <a:latin typeface="Baskerville Old Face" panose="02020602080505020303" pitchFamily="18" charset="0"/>
              </a:rPr>
              <a:t>Perceptive</a:t>
            </a:r>
            <a:r>
              <a:rPr lang="en-GB" sz="1400" dirty="0" smtClean="0">
                <a:latin typeface="Baskerville Old Face" panose="02020602080505020303" pitchFamily="18" charset="0"/>
              </a:rPr>
              <a:t> You </a:t>
            </a:r>
            <a:r>
              <a:rPr lang="en-GB" sz="1400" dirty="0">
                <a:latin typeface="Baskerville Old Face" panose="02020602080505020303" pitchFamily="18" charset="0"/>
              </a:rPr>
              <a:t>hone your senses until they become razor </a:t>
            </a:r>
            <a:r>
              <a:rPr lang="en-GB" sz="1400" dirty="0" smtClean="0">
                <a:latin typeface="Baskerville Old Face" panose="02020602080505020303" pitchFamily="18" charset="0"/>
              </a:rPr>
              <a:t>sharp</a:t>
            </a:r>
            <a:r>
              <a:rPr lang="en-GB" sz="1400" dirty="0">
                <a:latin typeface="Baskerville Old Face" panose="02020602080505020303" pitchFamily="18" charset="0"/>
              </a:rPr>
              <a:t>. </a:t>
            </a:r>
            <a:r>
              <a:rPr lang="en-GB" sz="1400" dirty="0" smtClean="0">
                <a:latin typeface="Baskerville Old Face" panose="02020602080505020303" pitchFamily="18" charset="0"/>
              </a:rPr>
              <a:t>You gain the </a:t>
            </a:r>
            <a:r>
              <a:rPr lang="en-GB" sz="1400" dirty="0">
                <a:latin typeface="Baskerville Old Face" panose="02020602080505020303" pitchFamily="18" charset="0"/>
              </a:rPr>
              <a:t>following benefits</a:t>
            </a:r>
            <a:r>
              <a:rPr lang="en-GB" sz="1400" dirty="0" smtClean="0">
                <a:latin typeface="Baskerville Old Face" panose="02020602080505020303" pitchFamily="18" charset="0"/>
              </a:rPr>
              <a:t>:</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gain proficiency in the Perception skill. If </a:t>
            </a:r>
            <a:r>
              <a:rPr lang="en-GB" sz="1400" dirty="0" smtClean="0">
                <a:latin typeface="Baskerville Old Face" panose="02020602080505020303" pitchFamily="18" charset="0"/>
              </a:rPr>
              <a:t>you </a:t>
            </a:r>
            <a:r>
              <a:rPr lang="en-GB" sz="1400" dirty="0">
                <a:latin typeface="Baskerville Old Face" panose="02020602080505020303" pitchFamily="18" charset="0"/>
              </a:rPr>
              <a:t>are already proficient in the skill, you add </a:t>
            </a:r>
            <a:r>
              <a:rPr lang="en-GB" sz="1400" dirty="0" smtClean="0">
                <a:latin typeface="Baskerville Old Face" panose="02020602080505020303" pitchFamily="18" charset="0"/>
              </a:rPr>
              <a:t>double your proficiency </a:t>
            </a:r>
            <a:r>
              <a:rPr lang="en-GB" sz="1400" dirty="0">
                <a:latin typeface="Baskerville Old Face" panose="02020602080505020303" pitchFamily="18" charset="0"/>
              </a:rPr>
              <a:t>bonus to checks you </a:t>
            </a:r>
            <a:r>
              <a:rPr lang="en-GB" sz="1400" dirty="0" smtClean="0">
                <a:latin typeface="Baskerville Old Face" panose="02020602080505020303" pitchFamily="18" charset="0"/>
              </a:rPr>
              <a:t>make </a:t>
            </a:r>
            <a:r>
              <a:rPr lang="en-GB" sz="1400" dirty="0">
                <a:latin typeface="Baskerville Old Face" panose="02020602080505020303" pitchFamily="18" charset="0"/>
              </a:rPr>
              <a:t>with it.</a:t>
            </a:r>
          </a:p>
          <a:p>
            <a:r>
              <a:rPr lang="en-GB" sz="1400" dirty="0" smtClean="0">
                <a:latin typeface="Baskerville Old Face" panose="02020602080505020303" pitchFamily="18" charset="0"/>
              </a:rPr>
              <a:t>•Being </a:t>
            </a:r>
            <a:r>
              <a:rPr lang="en-GB" sz="1400" dirty="0">
                <a:latin typeface="Baskerville Old Face" panose="02020602080505020303" pitchFamily="18" charset="0"/>
              </a:rPr>
              <a:t>in a lightly </a:t>
            </a:r>
            <a:r>
              <a:rPr lang="en-GB" sz="1400" dirty="0" smtClean="0">
                <a:latin typeface="Baskerville Old Face" panose="02020602080505020303" pitchFamily="18" charset="0"/>
              </a:rPr>
              <a:t>obscured </a:t>
            </a:r>
            <a:r>
              <a:rPr lang="en-GB" sz="1400" dirty="0">
                <a:latin typeface="Baskerville Old Face" panose="02020602080505020303" pitchFamily="18" charset="0"/>
              </a:rPr>
              <a:t>area doesn’t </a:t>
            </a:r>
            <a:r>
              <a:rPr lang="en-GB" sz="1400" dirty="0" smtClean="0">
                <a:latin typeface="Baskerville Old Face" panose="02020602080505020303" pitchFamily="18" charset="0"/>
              </a:rPr>
              <a:t>impose disadvantage </a:t>
            </a:r>
            <a:r>
              <a:rPr lang="en-GB" sz="1400" dirty="0">
                <a:latin typeface="Baskerville Old Face" panose="02020602080505020303" pitchFamily="18" charset="0"/>
              </a:rPr>
              <a:t>on your </a:t>
            </a:r>
            <a:r>
              <a:rPr lang="en-GB" sz="1400" dirty="0" smtClean="0">
                <a:latin typeface="Baskerville Old Face" panose="02020602080505020303" pitchFamily="18" charset="0"/>
              </a:rPr>
              <a:t>Perception checks </a:t>
            </a:r>
            <a:r>
              <a:rPr lang="en-GB" sz="1400" dirty="0">
                <a:latin typeface="Baskerville Old Face" panose="02020602080505020303" pitchFamily="18" charset="0"/>
              </a:rPr>
              <a:t>if you can both see and </a:t>
            </a:r>
            <a:r>
              <a:rPr lang="en-GB" sz="1400" dirty="0" smtClean="0">
                <a:latin typeface="Baskerville Old Face" panose="02020602080505020303" pitchFamily="18" charset="0"/>
              </a:rPr>
              <a:t>hear.</a:t>
            </a: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smtClean="0">
              <a:latin typeface="Baskerville Old Face" panose="02020602080505020303" pitchFamily="18" charset="0"/>
            </a:endParaRP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a:latin typeface="Baskerville Old Face" panose="02020602080505020303" pitchFamily="18" charset="0"/>
            </a:endParaRPr>
          </a:p>
          <a:p>
            <a:r>
              <a:rPr lang="en-GB" sz="1400" b="1" dirty="0" smtClean="0">
                <a:latin typeface="Baskerville Old Face" panose="02020602080505020303" pitchFamily="18" charset="0"/>
              </a:rPr>
              <a:t>Performer</a:t>
            </a:r>
            <a:r>
              <a:rPr lang="en-GB" sz="1400" dirty="0" smtClean="0">
                <a:latin typeface="Baskerville Old Face" panose="02020602080505020303" pitchFamily="18" charset="0"/>
              </a:rPr>
              <a:t> You </a:t>
            </a:r>
            <a:r>
              <a:rPr lang="en-GB" sz="1400" dirty="0">
                <a:latin typeface="Baskerville Old Face" panose="02020602080505020303" pitchFamily="18" charset="0"/>
              </a:rPr>
              <a:t>master performance so that you </a:t>
            </a:r>
            <a:r>
              <a:rPr lang="en-GB" sz="1400" dirty="0" smtClean="0">
                <a:latin typeface="Baskerville Old Face" panose="02020602080505020303" pitchFamily="18" charset="0"/>
              </a:rPr>
              <a:t>can command </a:t>
            </a:r>
            <a:r>
              <a:rPr lang="en-GB" sz="1400" dirty="0">
                <a:latin typeface="Baskerville Old Face" panose="02020602080505020303" pitchFamily="18" charset="0"/>
              </a:rPr>
              <a:t>any stage. You gain the following </a:t>
            </a:r>
            <a:r>
              <a:rPr lang="en-GB" sz="1400" dirty="0" smtClean="0">
                <a:latin typeface="Baskerville Old Face" panose="02020602080505020303" pitchFamily="18" charset="0"/>
              </a:rPr>
              <a:t>benefits</a:t>
            </a:r>
            <a:r>
              <a:rPr lang="en-GB" sz="1400" dirty="0">
                <a:latin typeface="Baskerville Old Face" panose="02020602080505020303" pitchFamily="18" charset="0"/>
              </a:rPr>
              <a:t>:</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gain proficiency in the Performance skill. </a:t>
            </a:r>
            <a:r>
              <a:rPr lang="en-GB" sz="1400" dirty="0" smtClean="0">
                <a:latin typeface="Baskerville Old Face" panose="02020602080505020303" pitchFamily="18" charset="0"/>
              </a:rPr>
              <a:t>If </a:t>
            </a:r>
            <a:r>
              <a:rPr lang="en-GB" sz="1400" dirty="0">
                <a:latin typeface="Baskerville Old Face" panose="02020602080505020303" pitchFamily="18" charset="0"/>
              </a:rPr>
              <a:t>you are already proficient in the skill, you </a:t>
            </a:r>
            <a:r>
              <a:rPr lang="en-GB" sz="1400" dirty="0" smtClean="0">
                <a:latin typeface="Baskerville Old Face" panose="02020602080505020303" pitchFamily="18" charset="0"/>
              </a:rPr>
              <a:t>add </a:t>
            </a:r>
            <a:r>
              <a:rPr lang="en-GB" sz="1400" dirty="0">
                <a:latin typeface="Baskerville Old Face" panose="02020602080505020303" pitchFamily="18" charset="0"/>
              </a:rPr>
              <a:t>double </a:t>
            </a:r>
            <a:r>
              <a:rPr lang="en-GB" sz="1400" dirty="0" smtClean="0">
                <a:latin typeface="Baskerville Old Face" panose="02020602080505020303" pitchFamily="18" charset="0"/>
              </a:rPr>
              <a:t>your proficiency </a:t>
            </a:r>
            <a:r>
              <a:rPr lang="en-GB" sz="1400" dirty="0">
                <a:latin typeface="Baskerville Old Face" panose="02020602080505020303" pitchFamily="18" charset="0"/>
              </a:rPr>
              <a:t>bonus to checks </a:t>
            </a:r>
            <a:r>
              <a:rPr lang="en-GB" sz="1400" dirty="0" smtClean="0">
                <a:latin typeface="Baskerville Old Face" panose="02020602080505020303" pitchFamily="18" charset="0"/>
              </a:rPr>
              <a:t>you </a:t>
            </a:r>
            <a:r>
              <a:rPr lang="en-GB" sz="1400" dirty="0">
                <a:latin typeface="Baskerville Old Face" panose="02020602080505020303" pitchFamily="18" charset="0"/>
              </a:rPr>
              <a:t>make with it.</a:t>
            </a:r>
          </a:p>
          <a:p>
            <a:r>
              <a:rPr lang="en-GB" sz="1400" dirty="0" smtClean="0">
                <a:latin typeface="Baskerville Old Face" panose="02020602080505020303" pitchFamily="18" charset="0"/>
              </a:rPr>
              <a:t>•While </a:t>
            </a:r>
            <a:r>
              <a:rPr lang="en-GB" sz="1400" dirty="0">
                <a:latin typeface="Baskerville Old Face" panose="02020602080505020303" pitchFamily="18" charset="0"/>
              </a:rPr>
              <a:t>performing, you can try to distract one </a:t>
            </a:r>
            <a:r>
              <a:rPr lang="en-GB" sz="1400" dirty="0" smtClean="0">
                <a:latin typeface="Baskerville Old Face" panose="02020602080505020303" pitchFamily="18" charset="0"/>
              </a:rPr>
              <a:t>humanoid </a:t>
            </a:r>
            <a:r>
              <a:rPr lang="en-GB" sz="1400" dirty="0">
                <a:latin typeface="Baskerville Old Face" panose="02020602080505020303" pitchFamily="18" charset="0"/>
              </a:rPr>
              <a:t>you can see who can see and hear </a:t>
            </a:r>
            <a:r>
              <a:rPr lang="en-GB" sz="1400" dirty="0" smtClean="0">
                <a:latin typeface="Baskerville Old Face" panose="02020602080505020303" pitchFamily="18" charset="0"/>
              </a:rPr>
              <a:t>you</a:t>
            </a:r>
            <a:r>
              <a:rPr lang="en-GB" sz="1400" dirty="0">
                <a:latin typeface="Baskerville Old Face" panose="02020602080505020303" pitchFamily="18" charset="0"/>
              </a:rPr>
              <a:t>. </a:t>
            </a:r>
            <a:r>
              <a:rPr lang="en-GB" sz="1400" dirty="0" smtClean="0">
                <a:latin typeface="Baskerville Old Face" panose="02020602080505020303" pitchFamily="18" charset="0"/>
              </a:rPr>
              <a:t>Make a Performance </a:t>
            </a:r>
            <a:r>
              <a:rPr lang="en-GB" sz="1400" dirty="0">
                <a:latin typeface="Baskerville Old Face" panose="02020602080505020303" pitchFamily="18" charset="0"/>
              </a:rPr>
              <a:t>check </a:t>
            </a:r>
          </a:p>
          <a:p>
            <a:r>
              <a:rPr lang="en-GB" sz="1400" dirty="0">
                <a:latin typeface="Baskerville Old Face" panose="02020602080505020303" pitchFamily="18" charset="0"/>
              </a:rPr>
              <a:t>contested by the humanoid’s </a:t>
            </a:r>
            <a:r>
              <a:rPr lang="en-GB" sz="1400" dirty="0" smtClean="0">
                <a:latin typeface="Baskerville Old Face" panose="02020602080505020303" pitchFamily="18" charset="0"/>
              </a:rPr>
              <a:t>Insight check</a:t>
            </a:r>
            <a:r>
              <a:rPr lang="en-GB" sz="1400" dirty="0">
                <a:latin typeface="Baskerville Old Face" panose="02020602080505020303" pitchFamily="18" charset="0"/>
              </a:rPr>
              <a:t>. If your check succeeds, you grab the </a:t>
            </a:r>
            <a:r>
              <a:rPr lang="en-GB" sz="1400" dirty="0" smtClean="0">
                <a:latin typeface="Baskerville Old Face" panose="02020602080505020303" pitchFamily="18" charset="0"/>
              </a:rPr>
              <a:t>humanoid’s </a:t>
            </a:r>
            <a:r>
              <a:rPr lang="en-GB" sz="1400" dirty="0">
                <a:latin typeface="Baskerville Old Face" panose="02020602080505020303" pitchFamily="18" charset="0"/>
              </a:rPr>
              <a:t>attention enough that it makes </a:t>
            </a:r>
            <a:r>
              <a:rPr lang="en-GB" sz="1400" dirty="0" smtClean="0">
                <a:latin typeface="Baskerville Old Face" panose="02020602080505020303" pitchFamily="18" charset="0"/>
              </a:rPr>
              <a:t>Perception Investigation </a:t>
            </a:r>
            <a:r>
              <a:rPr lang="en-GB" sz="1400" dirty="0">
                <a:latin typeface="Baskerville Old Face" panose="02020602080505020303" pitchFamily="18" charset="0"/>
              </a:rPr>
              <a:t>checks with disadvantage until </a:t>
            </a:r>
          </a:p>
          <a:p>
            <a:r>
              <a:rPr lang="en-GB" sz="1400" dirty="0">
                <a:latin typeface="Baskerville Old Face" panose="02020602080505020303" pitchFamily="18" charset="0"/>
              </a:rPr>
              <a:t>you stop </a:t>
            </a:r>
            <a:r>
              <a:rPr lang="en-GB" sz="1400" dirty="0" smtClean="0">
                <a:latin typeface="Baskerville Old Face" panose="02020602080505020303" pitchFamily="18" charset="0"/>
              </a:rPr>
              <a:t>performing</a:t>
            </a:r>
            <a:r>
              <a:rPr lang="en-GB" sz="1400" dirty="0">
                <a:latin typeface="Baskerville Old Face" panose="02020602080505020303" pitchFamily="18" charset="0"/>
              </a:rPr>
              <a:t>.</a:t>
            </a:r>
            <a:endParaRPr lang="en-GB" sz="1400" dirty="0">
              <a:effectLst/>
              <a:latin typeface="Baskerville Old Face" panose="02020602080505020303"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459" t="5000" r="11539" b="6384"/>
          <a:stretch/>
        </p:blipFill>
        <p:spPr>
          <a:xfrm>
            <a:off x="1902939" y="2092412"/>
            <a:ext cx="1334529" cy="1947944"/>
          </a:xfrm>
          <a:prstGeom prst="rect">
            <a:avLst/>
          </a:prstGeom>
          <a:effectLst>
            <a:softEdge rad="63500"/>
          </a:effectLst>
        </p:spPr>
      </p:pic>
      <p:sp>
        <p:nvSpPr>
          <p:cNvPr id="8" name="Rectangle 7"/>
          <p:cNvSpPr/>
          <p:nvPr/>
        </p:nvSpPr>
        <p:spPr>
          <a:xfrm>
            <a:off x="4938581" y="337751"/>
            <a:ext cx="4677032" cy="5693866"/>
          </a:xfrm>
          <a:prstGeom prst="rect">
            <a:avLst/>
          </a:prstGeom>
        </p:spPr>
        <p:txBody>
          <a:bodyPr wrap="square">
            <a:spAutoFit/>
          </a:bodyPr>
          <a:lstStyle/>
          <a:p>
            <a:r>
              <a:rPr lang="en-GB" sz="1400" b="1" dirty="0" smtClean="0">
                <a:latin typeface="Baskerville Old Face" panose="02020602080505020303" pitchFamily="18" charset="0"/>
              </a:rPr>
              <a:t>Quick Fingered </a:t>
            </a:r>
            <a:r>
              <a:rPr lang="en-GB" sz="1400" dirty="0" smtClean="0">
                <a:latin typeface="Baskerville Old Face" panose="02020602080505020303" pitchFamily="18" charset="0"/>
              </a:rPr>
              <a:t>Your </a:t>
            </a:r>
            <a:r>
              <a:rPr lang="en-GB" sz="1400" dirty="0">
                <a:latin typeface="Baskerville Old Face" panose="02020602080505020303" pitchFamily="18" charset="0"/>
              </a:rPr>
              <a:t>nimble fingers and agility let you perform </a:t>
            </a:r>
          </a:p>
          <a:p>
            <a:r>
              <a:rPr lang="en-GB" sz="1400" dirty="0">
                <a:latin typeface="Baskerville Old Face" panose="02020602080505020303" pitchFamily="18" charset="0"/>
              </a:rPr>
              <a:t>sleight of hand. You gain the following benefits:</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gain proficiency in the Sleight of Hand </a:t>
            </a:r>
            <a:r>
              <a:rPr lang="en-GB" sz="1400" dirty="0" smtClean="0">
                <a:latin typeface="Baskerville Old Face" panose="02020602080505020303" pitchFamily="18" charset="0"/>
              </a:rPr>
              <a:t>skill</a:t>
            </a:r>
            <a:r>
              <a:rPr lang="en-GB" sz="1400" dirty="0">
                <a:latin typeface="Baskerville Old Face" panose="02020602080505020303" pitchFamily="18" charset="0"/>
              </a:rPr>
              <a:t>. If you are already </a:t>
            </a:r>
            <a:r>
              <a:rPr lang="en-GB" sz="1400" dirty="0" smtClean="0">
                <a:latin typeface="Baskerville Old Face" panose="02020602080505020303" pitchFamily="18" charset="0"/>
              </a:rPr>
              <a:t>proficient </a:t>
            </a:r>
            <a:r>
              <a:rPr lang="en-GB" sz="1400" dirty="0">
                <a:latin typeface="Baskerville Old Face" panose="02020602080505020303" pitchFamily="18" charset="0"/>
              </a:rPr>
              <a:t>in the skill, </a:t>
            </a:r>
            <a:r>
              <a:rPr lang="en-GB" sz="1400" dirty="0" smtClean="0">
                <a:latin typeface="Baskerville Old Face" panose="02020602080505020303" pitchFamily="18" charset="0"/>
              </a:rPr>
              <a:t>you </a:t>
            </a:r>
            <a:r>
              <a:rPr lang="en-GB" sz="1400" dirty="0">
                <a:latin typeface="Baskerville Old Face" panose="02020602080505020303" pitchFamily="18" charset="0"/>
              </a:rPr>
              <a:t>add double your proficiency bonus to </a:t>
            </a:r>
            <a:r>
              <a:rPr lang="en-GB" sz="1400" dirty="0" smtClean="0">
                <a:latin typeface="Baskerville Old Face" panose="02020602080505020303" pitchFamily="18" charset="0"/>
              </a:rPr>
              <a:t>checks </a:t>
            </a:r>
            <a:r>
              <a:rPr lang="en-GB" sz="1400" dirty="0">
                <a:latin typeface="Baskerville Old Face" panose="02020602080505020303" pitchFamily="18" charset="0"/>
              </a:rPr>
              <a:t>you make with it.</a:t>
            </a:r>
          </a:p>
          <a:p>
            <a:r>
              <a:rPr lang="en-GB" sz="1400" dirty="0" smtClean="0">
                <a:latin typeface="Baskerville Old Face" panose="02020602080505020303" pitchFamily="18" charset="0"/>
              </a:rPr>
              <a:t>•As </a:t>
            </a:r>
            <a:r>
              <a:rPr lang="en-GB" sz="1400" dirty="0">
                <a:latin typeface="Baskerville Old Face" panose="02020602080505020303" pitchFamily="18" charset="0"/>
              </a:rPr>
              <a:t>a bonus action, you can make </a:t>
            </a:r>
            <a:r>
              <a:rPr lang="en-GB" sz="1400" dirty="0" smtClean="0">
                <a:latin typeface="Baskerville Old Face" panose="02020602080505020303" pitchFamily="18" charset="0"/>
              </a:rPr>
              <a:t>a Sleight </a:t>
            </a:r>
            <a:r>
              <a:rPr lang="en-GB" sz="1400" dirty="0">
                <a:latin typeface="Baskerville Old Face" panose="02020602080505020303" pitchFamily="18" charset="0"/>
              </a:rPr>
              <a:t>of </a:t>
            </a:r>
            <a:r>
              <a:rPr lang="en-GB" sz="1400" dirty="0" smtClean="0">
                <a:latin typeface="Baskerville Old Face" panose="02020602080505020303" pitchFamily="18" charset="0"/>
              </a:rPr>
              <a:t>Hand </a:t>
            </a:r>
            <a:r>
              <a:rPr lang="en-GB" sz="1400" dirty="0">
                <a:latin typeface="Baskerville Old Face" panose="02020602080505020303" pitchFamily="18" charset="0"/>
              </a:rPr>
              <a:t>check to plant something on </a:t>
            </a:r>
            <a:r>
              <a:rPr lang="en-GB" sz="1400" dirty="0" smtClean="0">
                <a:latin typeface="Baskerville Old Face" panose="02020602080505020303" pitchFamily="18" charset="0"/>
              </a:rPr>
              <a:t>someone </a:t>
            </a:r>
            <a:r>
              <a:rPr lang="en-GB" sz="1400" dirty="0">
                <a:latin typeface="Baskerville Old Face" panose="02020602080505020303" pitchFamily="18" charset="0"/>
              </a:rPr>
              <a:t>else, conceal an object on a creature, </a:t>
            </a:r>
            <a:r>
              <a:rPr lang="en-GB" sz="1400" dirty="0" smtClean="0">
                <a:latin typeface="Baskerville Old Face" panose="02020602080505020303" pitchFamily="18" charset="0"/>
              </a:rPr>
              <a:t>lift </a:t>
            </a:r>
            <a:r>
              <a:rPr lang="en-GB" sz="1400" dirty="0">
                <a:latin typeface="Baskerville Old Face" panose="02020602080505020303" pitchFamily="18" charset="0"/>
              </a:rPr>
              <a:t>a purse, or take </a:t>
            </a:r>
            <a:r>
              <a:rPr lang="en-GB" sz="1400" dirty="0" smtClean="0">
                <a:latin typeface="Baskerville Old Face" panose="02020602080505020303" pitchFamily="18" charset="0"/>
              </a:rPr>
              <a:t>something </a:t>
            </a:r>
            <a:r>
              <a:rPr lang="en-GB" sz="1400" dirty="0">
                <a:latin typeface="Baskerville Old Face" panose="02020602080505020303" pitchFamily="18" charset="0"/>
              </a:rPr>
              <a:t>from a pocket. </a:t>
            </a:r>
            <a:endParaRPr lang="en-GB" sz="1400" dirty="0" smtClean="0">
              <a:latin typeface="Baskerville Old Face" panose="02020602080505020303" pitchFamily="18" charset="0"/>
            </a:endParaRP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a:latin typeface="Baskerville Old Face" panose="02020602080505020303" pitchFamily="18" charset="0"/>
            </a:endParaRPr>
          </a:p>
          <a:p>
            <a:r>
              <a:rPr lang="en-GB" sz="1400" b="1" dirty="0" smtClean="0">
                <a:latin typeface="Baskerville Old Face" panose="02020602080505020303" pitchFamily="18" charset="0"/>
              </a:rPr>
              <a:t>Silver Tongued </a:t>
            </a:r>
            <a:r>
              <a:rPr lang="en-GB" sz="1400" dirty="0" smtClean="0">
                <a:latin typeface="Baskerville Old Face" panose="02020602080505020303" pitchFamily="18" charset="0"/>
              </a:rPr>
              <a:t>You </a:t>
            </a:r>
            <a:r>
              <a:rPr lang="en-GB" sz="1400" dirty="0">
                <a:latin typeface="Baskerville Old Face" panose="02020602080505020303" pitchFamily="18" charset="0"/>
              </a:rPr>
              <a:t>develop your conversational skill to better </a:t>
            </a:r>
          </a:p>
          <a:p>
            <a:r>
              <a:rPr lang="en-GB" sz="1400" dirty="0">
                <a:latin typeface="Baskerville Old Face" panose="02020602080505020303" pitchFamily="18" charset="0"/>
              </a:rPr>
              <a:t>deceive others. You gain the following benefits:</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gain proficiency in the Deception skill. If </a:t>
            </a:r>
            <a:r>
              <a:rPr lang="en-GB" sz="1400" dirty="0" smtClean="0">
                <a:latin typeface="Baskerville Old Face" panose="02020602080505020303" pitchFamily="18" charset="0"/>
              </a:rPr>
              <a:t>you </a:t>
            </a:r>
            <a:r>
              <a:rPr lang="en-GB" sz="1400" dirty="0">
                <a:latin typeface="Baskerville Old Face" panose="02020602080505020303" pitchFamily="18" charset="0"/>
              </a:rPr>
              <a:t>are already </a:t>
            </a:r>
            <a:r>
              <a:rPr lang="en-GB" sz="1400" dirty="0" smtClean="0">
                <a:latin typeface="Baskerville Old Face" panose="02020602080505020303" pitchFamily="18" charset="0"/>
              </a:rPr>
              <a:t>proficient </a:t>
            </a:r>
            <a:r>
              <a:rPr lang="en-GB" sz="1400" dirty="0">
                <a:latin typeface="Baskerville Old Face" panose="02020602080505020303" pitchFamily="18" charset="0"/>
              </a:rPr>
              <a:t>in the skill, you add </a:t>
            </a:r>
            <a:r>
              <a:rPr lang="en-GB" sz="1400" dirty="0" smtClean="0">
                <a:latin typeface="Baskerville Old Face" panose="02020602080505020303" pitchFamily="18" charset="0"/>
              </a:rPr>
              <a:t>double </a:t>
            </a:r>
            <a:r>
              <a:rPr lang="en-GB" sz="1400" dirty="0">
                <a:latin typeface="Baskerville Old Face" panose="02020602080505020303" pitchFamily="18" charset="0"/>
              </a:rPr>
              <a:t>your proficiency bonus to checks you </a:t>
            </a:r>
            <a:r>
              <a:rPr lang="en-GB" sz="1400" dirty="0" smtClean="0">
                <a:latin typeface="Baskerville Old Face" panose="02020602080505020303" pitchFamily="18" charset="0"/>
              </a:rPr>
              <a:t>make </a:t>
            </a:r>
            <a:r>
              <a:rPr lang="en-GB" sz="1400" dirty="0">
                <a:latin typeface="Baskerville Old Face" panose="02020602080505020303" pitchFamily="18" charset="0"/>
              </a:rPr>
              <a:t>with it.</a:t>
            </a:r>
          </a:p>
          <a:p>
            <a:r>
              <a:rPr lang="en-GB" sz="1400" dirty="0" smtClean="0">
                <a:latin typeface="Baskerville Old Face" panose="02020602080505020303" pitchFamily="18" charset="0"/>
              </a:rPr>
              <a:t>•When </a:t>
            </a:r>
            <a:r>
              <a:rPr lang="en-GB" sz="1400" dirty="0">
                <a:latin typeface="Baskerville Old Face" panose="02020602080505020303" pitchFamily="18" charset="0"/>
              </a:rPr>
              <a:t>you take the Attack action on your turn, </a:t>
            </a:r>
            <a:r>
              <a:rPr lang="en-GB" sz="1400" dirty="0" smtClean="0">
                <a:latin typeface="Baskerville Old Face" panose="02020602080505020303" pitchFamily="18" charset="0"/>
              </a:rPr>
              <a:t>you can replace </a:t>
            </a:r>
            <a:r>
              <a:rPr lang="en-GB" sz="1400" dirty="0">
                <a:latin typeface="Baskerville Old Face" panose="02020602080505020303" pitchFamily="18" charset="0"/>
              </a:rPr>
              <a:t>one attack with an attempt to </a:t>
            </a:r>
            <a:r>
              <a:rPr lang="en-GB" sz="1400" dirty="0" smtClean="0">
                <a:latin typeface="Baskerville Old Face" panose="02020602080505020303" pitchFamily="18" charset="0"/>
              </a:rPr>
              <a:t>deceive </a:t>
            </a:r>
            <a:r>
              <a:rPr lang="en-GB" sz="1400" dirty="0">
                <a:latin typeface="Baskerville Old Face" panose="02020602080505020303" pitchFamily="18" charset="0"/>
              </a:rPr>
              <a:t>one </a:t>
            </a:r>
            <a:r>
              <a:rPr lang="en-GB" sz="1400" dirty="0" smtClean="0">
                <a:latin typeface="Baskerville Old Face" panose="02020602080505020303" pitchFamily="18" charset="0"/>
              </a:rPr>
              <a:t>humanoid you </a:t>
            </a:r>
            <a:r>
              <a:rPr lang="en-GB" sz="1400" dirty="0">
                <a:latin typeface="Baskerville Old Face" panose="02020602080505020303" pitchFamily="18" charset="0"/>
              </a:rPr>
              <a:t>can see within 30 </a:t>
            </a:r>
            <a:r>
              <a:rPr lang="en-GB" sz="1400" dirty="0" smtClean="0">
                <a:latin typeface="Baskerville Old Face" panose="02020602080505020303" pitchFamily="18" charset="0"/>
              </a:rPr>
              <a:t>feet </a:t>
            </a:r>
            <a:r>
              <a:rPr lang="en-GB" sz="1400" dirty="0">
                <a:latin typeface="Baskerville Old Face" panose="02020602080505020303" pitchFamily="18" charset="0"/>
              </a:rPr>
              <a:t>of you that can see and hear </a:t>
            </a:r>
            <a:r>
              <a:rPr lang="en-GB" sz="1400" dirty="0" smtClean="0">
                <a:latin typeface="Baskerville Old Face" panose="02020602080505020303" pitchFamily="18" charset="0"/>
              </a:rPr>
              <a:t>you</a:t>
            </a:r>
            <a:r>
              <a:rPr lang="en-GB" sz="1400" dirty="0">
                <a:latin typeface="Baskerville Old Face" panose="02020602080505020303" pitchFamily="18" charset="0"/>
              </a:rPr>
              <a:t>. Make a </a:t>
            </a:r>
            <a:r>
              <a:rPr lang="en-GB" sz="1400" dirty="0" smtClean="0">
                <a:latin typeface="Baskerville Old Face" panose="02020602080505020303" pitchFamily="18" charset="0"/>
              </a:rPr>
              <a:t>Deception </a:t>
            </a:r>
            <a:r>
              <a:rPr lang="en-GB" sz="1400" dirty="0">
                <a:latin typeface="Baskerville Old Face" panose="02020602080505020303" pitchFamily="18" charset="0"/>
              </a:rPr>
              <a:t>check contested by the </a:t>
            </a:r>
            <a:r>
              <a:rPr lang="en-GB" sz="1400" dirty="0" smtClean="0">
                <a:latin typeface="Baskerville Old Face" panose="02020602080505020303" pitchFamily="18" charset="0"/>
              </a:rPr>
              <a:t>target’s Insight check</a:t>
            </a:r>
            <a:r>
              <a:rPr lang="en-GB" sz="1400" dirty="0">
                <a:latin typeface="Baskerville Old Face" panose="02020602080505020303" pitchFamily="18" charset="0"/>
              </a:rPr>
              <a:t>. If your check </a:t>
            </a:r>
            <a:r>
              <a:rPr lang="en-GB" sz="1400" dirty="0" smtClean="0">
                <a:latin typeface="Baskerville Old Face" panose="02020602080505020303" pitchFamily="18" charset="0"/>
              </a:rPr>
              <a:t>succeeds</a:t>
            </a:r>
            <a:r>
              <a:rPr lang="en-GB" sz="1400" dirty="0">
                <a:latin typeface="Baskerville Old Face" panose="02020602080505020303" pitchFamily="18" charset="0"/>
              </a:rPr>
              <a:t>, your movement doesn’t provoke </a:t>
            </a:r>
          </a:p>
          <a:p>
            <a:r>
              <a:rPr lang="en-GB" sz="1400" dirty="0">
                <a:latin typeface="Baskerville Old Face" panose="02020602080505020303" pitchFamily="18" charset="0"/>
              </a:rPr>
              <a:t>opportunity attacks from the target and your </a:t>
            </a:r>
            <a:r>
              <a:rPr lang="en-GB" sz="1400" dirty="0" smtClean="0">
                <a:latin typeface="Baskerville Old Face" panose="02020602080505020303" pitchFamily="18" charset="0"/>
              </a:rPr>
              <a:t>attack </a:t>
            </a:r>
            <a:r>
              <a:rPr lang="en-GB" sz="1400" dirty="0">
                <a:latin typeface="Baskerville Old Face" panose="02020602080505020303" pitchFamily="18" charset="0"/>
              </a:rPr>
              <a:t>rolls against it have advantage; both </a:t>
            </a:r>
            <a:r>
              <a:rPr lang="en-GB" sz="1400" dirty="0" smtClean="0">
                <a:latin typeface="Baskerville Old Face" panose="02020602080505020303" pitchFamily="18" charset="0"/>
              </a:rPr>
              <a:t>benefits </a:t>
            </a:r>
            <a:r>
              <a:rPr lang="en-GB" sz="1400" dirty="0">
                <a:latin typeface="Baskerville Old Face" panose="02020602080505020303" pitchFamily="18" charset="0"/>
              </a:rPr>
              <a:t>last until the </a:t>
            </a:r>
            <a:r>
              <a:rPr lang="en-GB" sz="1400" dirty="0" smtClean="0">
                <a:latin typeface="Baskerville Old Face" panose="02020602080505020303" pitchFamily="18" charset="0"/>
              </a:rPr>
              <a:t>end </a:t>
            </a:r>
            <a:r>
              <a:rPr lang="en-GB" sz="1400" dirty="0">
                <a:latin typeface="Baskerville Old Face" panose="02020602080505020303" pitchFamily="18" charset="0"/>
              </a:rPr>
              <a:t>of your next turn or </a:t>
            </a:r>
            <a:r>
              <a:rPr lang="en-GB" sz="1400" dirty="0" smtClean="0">
                <a:latin typeface="Baskerville Old Face" panose="02020602080505020303" pitchFamily="18" charset="0"/>
              </a:rPr>
              <a:t>until </a:t>
            </a:r>
            <a:r>
              <a:rPr lang="en-GB" sz="1400" dirty="0">
                <a:latin typeface="Baskerville Old Face" panose="02020602080505020303" pitchFamily="18" charset="0"/>
              </a:rPr>
              <a:t>you use this ability on a different target. If </a:t>
            </a:r>
            <a:r>
              <a:rPr lang="en-GB" sz="1400" dirty="0" smtClean="0">
                <a:latin typeface="Baskerville Old Face" panose="02020602080505020303" pitchFamily="18" charset="0"/>
              </a:rPr>
              <a:t>your </a:t>
            </a:r>
            <a:r>
              <a:rPr lang="en-GB" sz="1400" dirty="0">
                <a:latin typeface="Baskerville Old Face" panose="02020602080505020303" pitchFamily="18" charset="0"/>
              </a:rPr>
              <a:t>check fails, the target can’t be deceived by </a:t>
            </a:r>
            <a:r>
              <a:rPr lang="en-GB" sz="1400" dirty="0" smtClean="0">
                <a:latin typeface="Baskerville Old Face" panose="02020602080505020303" pitchFamily="18" charset="0"/>
              </a:rPr>
              <a:t>you </a:t>
            </a:r>
            <a:r>
              <a:rPr lang="en-GB" sz="1400" dirty="0">
                <a:latin typeface="Baskerville Old Face" panose="02020602080505020303" pitchFamily="18" charset="0"/>
              </a:rPr>
              <a:t>in this way for 1 hour.</a:t>
            </a:r>
            <a:endParaRPr lang="en-GB" sz="1400" dirty="0">
              <a:effectLst/>
              <a:latin typeface="Baskerville Old Face" panose="02020602080505020303" pitchFamily="18" charset="0"/>
            </a:endParaRPr>
          </a:p>
        </p:txBody>
      </p:sp>
    </p:spTree>
    <p:extLst>
      <p:ext uri="{BB962C8B-B14F-4D97-AF65-F5344CB8AC3E}">
        <p14:creationId xmlns:p14="http://schemas.microsoft.com/office/powerpoint/2010/main" val="3037487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skerville Old Face" panose="02020602080505020303" pitchFamily="18" charset="0"/>
              </a:endParaRPr>
            </a:p>
          </p:txBody>
        </p:sp>
      </p:grpSp>
      <p:sp>
        <p:nvSpPr>
          <p:cNvPr id="6" name="Rectangle 1"/>
          <p:cNvSpPr>
            <a:spLocks noChangeArrowheads="1"/>
          </p:cNvSpPr>
          <p:nvPr/>
        </p:nvSpPr>
        <p:spPr bwMode="auto">
          <a:xfrm>
            <a:off x="589005" y="3202331"/>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384089" y="348525"/>
            <a:ext cx="4698657" cy="6124754"/>
          </a:xfrm>
          <a:prstGeom prst="rect">
            <a:avLst/>
          </a:prstGeom>
        </p:spPr>
        <p:txBody>
          <a:bodyPr wrap="square">
            <a:spAutoFit/>
          </a:bodyPr>
          <a:lstStyle/>
          <a:p>
            <a:r>
              <a:rPr lang="en-GB" sz="1400" b="1" dirty="0" smtClean="0">
                <a:latin typeface="Baskerville Old Face" panose="02020602080505020303" pitchFamily="18" charset="0"/>
              </a:rPr>
              <a:t>Stealthy </a:t>
            </a:r>
            <a:r>
              <a:rPr lang="en-GB" sz="1400" dirty="0" smtClean="0">
                <a:latin typeface="Baskerville Old Face" panose="02020602080505020303" pitchFamily="18" charset="0"/>
              </a:rPr>
              <a:t>You </a:t>
            </a:r>
            <a:r>
              <a:rPr lang="en-GB" sz="1400" dirty="0">
                <a:latin typeface="Baskerville Old Face" panose="02020602080505020303" pitchFamily="18" charset="0"/>
              </a:rPr>
              <a:t>know how best to hide. You gain the </a:t>
            </a:r>
            <a:r>
              <a:rPr lang="en-GB" sz="1400" dirty="0" smtClean="0">
                <a:latin typeface="Baskerville Old Face" panose="02020602080505020303" pitchFamily="18" charset="0"/>
              </a:rPr>
              <a:t>following </a:t>
            </a:r>
            <a:r>
              <a:rPr lang="en-GB" sz="1400" dirty="0">
                <a:latin typeface="Baskerville Old Face" panose="02020602080505020303" pitchFamily="18" charset="0"/>
              </a:rPr>
              <a:t>benefits:</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gain proficiency in the Stealth skill. If you </a:t>
            </a:r>
            <a:r>
              <a:rPr lang="en-GB" sz="1400" dirty="0" smtClean="0">
                <a:latin typeface="Baskerville Old Face" panose="02020602080505020303" pitchFamily="18" charset="0"/>
              </a:rPr>
              <a:t>are </a:t>
            </a:r>
            <a:r>
              <a:rPr lang="en-GB" sz="1400" dirty="0">
                <a:latin typeface="Baskerville Old Face" panose="02020602080505020303" pitchFamily="18" charset="0"/>
              </a:rPr>
              <a:t>already proficient in the skill, you add </a:t>
            </a:r>
            <a:r>
              <a:rPr lang="en-GB" sz="1400" dirty="0" smtClean="0">
                <a:latin typeface="Baskerville Old Face" panose="02020602080505020303" pitchFamily="18" charset="0"/>
              </a:rPr>
              <a:t>double </a:t>
            </a:r>
            <a:r>
              <a:rPr lang="en-GB" sz="1400" dirty="0">
                <a:latin typeface="Baskerville Old Face" panose="02020602080505020303" pitchFamily="18" charset="0"/>
              </a:rPr>
              <a:t>your proficiency bonus to checks you </a:t>
            </a:r>
            <a:r>
              <a:rPr lang="en-GB" sz="1400" dirty="0" smtClean="0">
                <a:latin typeface="Baskerville Old Face" panose="02020602080505020303" pitchFamily="18" charset="0"/>
              </a:rPr>
              <a:t>make </a:t>
            </a:r>
            <a:r>
              <a:rPr lang="en-GB" sz="1400" dirty="0">
                <a:latin typeface="Baskerville Old Face" panose="02020602080505020303" pitchFamily="18" charset="0"/>
              </a:rPr>
              <a:t>with it.</a:t>
            </a:r>
          </a:p>
          <a:p>
            <a:r>
              <a:rPr lang="en-GB" sz="1400" dirty="0" smtClean="0">
                <a:latin typeface="Baskerville Old Face" panose="02020602080505020303" pitchFamily="18" charset="0"/>
              </a:rPr>
              <a:t>•If </a:t>
            </a:r>
            <a:r>
              <a:rPr lang="en-GB" sz="1400" dirty="0">
                <a:latin typeface="Baskerville Old Face" panose="02020602080505020303" pitchFamily="18" charset="0"/>
              </a:rPr>
              <a:t>you are hidden, you can move up to 10 feet </a:t>
            </a:r>
            <a:r>
              <a:rPr lang="en-GB" sz="1400" dirty="0" smtClean="0">
                <a:latin typeface="Baskerville Old Face" panose="02020602080505020303" pitchFamily="18" charset="0"/>
              </a:rPr>
              <a:t>in </a:t>
            </a:r>
            <a:r>
              <a:rPr lang="en-GB" sz="1400" dirty="0">
                <a:latin typeface="Baskerville Old Face" panose="02020602080505020303" pitchFamily="18" charset="0"/>
              </a:rPr>
              <a:t>the open without revealing </a:t>
            </a:r>
            <a:r>
              <a:rPr lang="en-GB" sz="1400" dirty="0" smtClean="0">
                <a:latin typeface="Baskerville Old Face" panose="02020602080505020303" pitchFamily="18" charset="0"/>
              </a:rPr>
              <a:t>yourself </a:t>
            </a:r>
            <a:r>
              <a:rPr lang="en-GB" sz="1400" dirty="0">
                <a:latin typeface="Baskerville Old Face" panose="02020602080505020303" pitchFamily="18" charset="0"/>
              </a:rPr>
              <a:t>if you </a:t>
            </a:r>
            <a:r>
              <a:rPr lang="en-GB" sz="1400" dirty="0" smtClean="0">
                <a:latin typeface="Baskerville Old Face" panose="02020602080505020303" pitchFamily="18" charset="0"/>
              </a:rPr>
              <a:t>end </a:t>
            </a:r>
            <a:r>
              <a:rPr lang="en-GB" sz="1400" dirty="0">
                <a:latin typeface="Baskerville Old Face" panose="02020602080505020303" pitchFamily="18" charset="0"/>
              </a:rPr>
              <a:t>the move in a position where you’re not </a:t>
            </a:r>
            <a:r>
              <a:rPr lang="en-GB" sz="1400" dirty="0" smtClean="0">
                <a:latin typeface="Baskerville Old Face" panose="02020602080505020303" pitchFamily="18" charset="0"/>
              </a:rPr>
              <a:t>clearly visible.</a:t>
            </a: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smtClean="0">
              <a:latin typeface="Baskerville Old Face" panose="02020602080505020303" pitchFamily="18" charset="0"/>
            </a:endParaRP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a:latin typeface="Baskerville Old Face" panose="02020602080505020303" pitchFamily="18" charset="0"/>
            </a:endParaRPr>
          </a:p>
          <a:p>
            <a:r>
              <a:rPr lang="en-GB" sz="1400" b="1" dirty="0" smtClean="0">
                <a:latin typeface="Baskerville Old Face" panose="02020602080505020303" pitchFamily="18" charset="0"/>
              </a:rPr>
              <a:t>Survivalist </a:t>
            </a:r>
            <a:r>
              <a:rPr lang="en-GB" sz="1400" dirty="0" smtClean="0">
                <a:latin typeface="Baskerville Old Face" panose="02020602080505020303" pitchFamily="18" charset="0"/>
              </a:rPr>
              <a:t>You </a:t>
            </a:r>
            <a:r>
              <a:rPr lang="en-GB" sz="1400" dirty="0">
                <a:latin typeface="Baskerville Old Face" panose="02020602080505020303" pitchFamily="18" charset="0"/>
              </a:rPr>
              <a:t>master wilderness lore, gaining the </a:t>
            </a:r>
            <a:r>
              <a:rPr lang="en-GB" sz="1400" dirty="0" smtClean="0">
                <a:latin typeface="Baskerville Old Face" panose="02020602080505020303" pitchFamily="18" charset="0"/>
              </a:rPr>
              <a:t>following </a:t>
            </a:r>
            <a:r>
              <a:rPr lang="en-GB" sz="1400" dirty="0">
                <a:latin typeface="Baskerville Old Face" panose="02020602080505020303" pitchFamily="18" charset="0"/>
              </a:rPr>
              <a:t>benefits:</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gain proficiency in the Survival skill. If you </a:t>
            </a:r>
            <a:r>
              <a:rPr lang="en-GB" sz="1400" dirty="0" smtClean="0">
                <a:latin typeface="Baskerville Old Face" panose="02020602080505020303" pitchFamily="18" charset="0"/>
              </a:rPr>
              <a:t>are already </a:t>
            </a:r>
            <a:r>
              <a:rPr lang="en-GB" sz="1400" dirty="0">
                <a:latin typeface="Baskerville Old Face" panose="02020602080505020303" pitchFamily="18" charset="0"/>
              </a:rPr>
              <a:t>proficient in the skill, you add </a:t>
            </a:r>
            <a:r>
              <a:rPr lang="en-GB" sz="1400" dirty="0" smtClean="0">
                <a:latin typeface="Baskerville Old Face" panose="02020602080505020303" pitchFamily="18" charset="0"/>
              </a:rPr>
              <a:t>double </a:t>
            </a:r>
            <a:r>
              <a:rPr lang="en-GB" sz="1400" dirty="0">
                <a:latin typeface="Baskerville Old Face" panose="02020602080505020303" pitchFamily="18" charset="0"/>
              </a:rPr>
              <a:t>your proficiency bonus </a:t>
            </a:r>
            <a:r>
              <a:rPr lang="en-GB" sz="1400" dirty="0" smtClean="0">
                <a:latin typeface="Baskerville Old Face" panose="02020602080505020303" pitchFamily="18" charset="0"/>
              </a:rPr>
              <a:t>to checks </a:t>
            </a:r>
            <a:r>
              <a:rPr lang="en-GB" sz="1400" dirty="0">
                <a:latin typeface="Baskerville Old Face" panose="02020602080505020303" pitchFamily="18" charset="0"/>
              </a:rPr>
              <a:t>you </a:t>
            </a:r>
            <a:r>
              <a:rPr lang="en-GB" sz="1400" dirty="0" smtClean="0">
                <a:latin typeface="Baskerville Old Face" panose="02020602080505020303" pitchFamily="18" charset="0"/>
              </a:rPr>
              <a:t>make </a:t>
            </a:r>
            <a:r>
              <a:rPr lang="en-GB" sz="1400" dirty="0">
                <a:latin typeface="Baskerville Old Face" panose="02020602080505020303" pitchFamily="18" charset="0"/>
              </a:rPr>
              <a:t>with it.</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learn the </a:t>
            </a:r>
            <a:r>
              <a:rPr lang="en-GB" sz="1400" dirty="0" smtClean="0">
                <a:latin typeface="Baskerville Old Face" panose="02020602080505020303" pitchFamily="18" charset="0"/>
              </a:rPr>
              <a:t>alarm spell</a:t>
            </a:r>
            <a:r>
              <a:rPr lang="en-GB" sz="1400" dirty="0">
                <a:latin typeface="Baskerville Old Face" panose="02020602080505020303" pitchFamily="18" charset="0"/>
              </a:rPr>
              <a:t>. You can cast it once </a:t>
            </a:r>
            <a:r>
              <a:rPr lang="en-GB" sz="1400" dirty="0" smtClean="0">
                <a:latin typeface="Baskerville Old Face" panose="02020602080505020303" pitchFamily="18" charset="0"/>
              </a:rPr>
              <a:t>without </a:t>
            </a:r>
            <a:r>
              <a:rPr lang="en-GB" sz="1400" dirty="0">
                <a:latin typeface="Baskerville Old Face" panose="02020602080505020303" pitchFamily="18" charset="0"/>
              </a:rPr>
              <a:t>expending a spell slot, and you regain </a:t>
            </a:r>
            <a:r>
              <a:rPr lang="en-GB" sz="1400" dirty="0" smtClean="0">
                <a:latin typeface="Baskerville Old Face" panose="02020602080505020303" pitchFamily="18" charset="0"/>
              </a:rPr>
              <a:t>the </a:t>
            </a:r>
            <a:r>
              <a:rPr lang="en-GB" sz="1400" dirty="0">
                <a:latin typeface="Baskerville Old Face" panose="02020602080505020303" pitchFamily="18" charset="0"/>
              </a:rPr>
              <a:t>ability to do so when you finish a long </a:t>
            </a:r>
            <a:r>
              <a:rPr lang="en-GB" sz="1400" dirty="0" smtClean="0">
                <a:latin typeface="Baskerville Old Face" panose="02020602080505020303" pitchFamily="18" charset="0"/>
              </a:rPr>
              <a:t>rest</a:t>
            </a:r>
            <a:r>
              <a:rPr lang="en-GB" sz="1400" dirty="0">
                <a:latin typeface="Baskerville Old Face" panose="02020602080505020303" pitchFamily="18" charset="0"/>
              </a:rPr>
              <a:t>.</a:t>
            </a:r>
          </a:p>
        </p:txBody>
      </p:sp>
      <p:sp>
        <p:nvSpPr>
          <p:cNvPr id="11" name="Rectangle 10"/>
          <p:cNvSpPr/>
          <p:nvPr/>
        </p:nvSpPr>
        <p:spPr>
          <a:xfrm>
            <a:off x="4953000" y="348525"/>
            <a:ext cx="4698657" cy="2031325"/>
          </a:xfrm>
          <a:prstGeom prst="rect">
            <a:avLst/>
          </a:prstGeom>
        </p:spPr>
        <p:txBody>
          <a:bodyPr wrap="square">
            <a:spAutoFit/>
          </a:bodyPr>
          <a:lstStyle/>
          <a:p>
            <a:r>
              <a:rPr lang="en-GB" sz="1400" b="1" dirty="0" smtClean="0">
                <a:latin typeface="Baskerville Old Face" panose="02020602080505020303" pitchFamily="18" charset="0"/>
              </a:rPr>
              <a:t>Theologian </a:t>
            </a:r>
            <a:r>
              <a:rPr lang="en-GB" sz="1400" dirty="0" smtClean="0">
                <a:latin typeface="Baskerville Old Face" panose="02020602080505020303" pitchFamily="18" charset="0"/>
              </a:rPr>
              <a:t>Your </a:t>
            </a:r>
            <a:r>
              <a:rPr lang="en-GB" sz="1400" dirty="0">
                <a:latin typeface="Baskerville Old Face" panose="02020602080505020303" pitchFamily="18" charset="0"/>
              </a:rPr>
              <a:t>extensive study of religion rewards you </a:t>
            </a:r>
            <a:r>
              <a:rPr lang="en-GB" sz="1400" dirty="0" smtClean="0">
                <a:latin typeface="Baskerville Old Face" panose="02020602080505020303" pitchFamily="18" charset="0"/>
              </a:rPr>
              <a:t>with </a:t>
            </a:r>
            <a:r>
              <a:rPr lang="en-GB" sz="1400" dirty="0">
                <a:latin typeface="Baskerville Old Face" panose="02020602080505020303" pitchFamily="18" charset="0"/>
              </a:rPr>
              <a:t>the following benefits:</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gain proficiency in the Religion skill. If you </a:t>
            </a:r>
            <a:r>
              <a:rPr lang="en-GB" sz="1400" dirty="0" smtClean="0">
                <a:latin typeface="Baskerville Old Face" panose="02020602080505020303" pitchFamily="18" charset="0"/>
              </a:rPr>
              <a:t>are </a:t>
            </a:r>
            <a:r>
              <a:rPr lang="en-GB" sz="1400" dirty="0">
                <a:latin typeface="Baskerville Old Face" panose="02020602080505020303" pitchFamily="18" charset="0"/>
              </a:rPr>
              <a:t>already proficient in the skill, you add </a:t>
            </a:r>
            <a:r>
              <a:rPr lang="en-GB" sz="1400" dirty="0" smtClean="0">
                <a:latin typeface="Baskerville Old Face" panose="02020602080505020303" pitchFamily="18" charset="0"/>
              </a:rPr>
              <a:t>double </a:t>
            </a:r>
            <a:r>
              <a:rPr lang="en-GB" sz="1400" dirty="0">
                <a:latin typeface="Baskerville Old Face" panose="02020602080505020303" pitchFamily="18" charset="0"/>
              </a:rPr>
              <a:t>your proficiency </a:t>
            </a:r>
            <a:r>
              <a:rPr lang="en-GB" sz="1400" dirty="0" smtClean="0">
                <a:latin typeface="Baskerville Old Face" panose="02020602080505020303" pitchFamily="18" charset="0"/>
              </a:rPr>
              <a:t>bonus to </a:t>
            </a:r>
            <a:r>
              <a:rPr lang="en-GB" sz="1400" dirty="0">
                <a:latin typeface="Baskerville Old Face" panose="02020602080505020303" pitchFamily="18" charset="0"/>
              </a:rPr>
              <a:t>checks you </a:t>
            </a:r>
            <a:r>
              <a:rPr lang="en-GB" sz="1400" dirty="0" smtClean="0">
                <a:latin typeface="Baskerville Old Face" panose="02020602080505020303" pitchFamily="18" charset="0"/>
              </a:rPr>
              <a:t>make </a:t>
            </a:r>
            <a:r>
              <a:rPr lang="en-GB" sz="1400" dirty="0">
                <a:latin typeface="Baskerville Old Face" panose="02020602080505020303" pitchFamily="18" charset="0"/>
              </a:rPr>
              <a:t>with it.</a:t>
            </a:r>
          </a:p>
          <a:p>
            <a:r>
              <a:rPr lang="en-GB" sz="1400" dirty="0" smtClean="0">
                <a:latin typeface="Baskerville Old Face" panose="02020602080505020303" pitchFamily="18" charset="0"/>
              </a:rPr>
              <a:t>•You </a:t>
            </a:r>
            <a:r>
              <a:rPr lang="en-GB" sz="1400" dirty="0">
                <a:latin typeface="Baskerville Old Face" panose="02020602080505020303" pitchFamily="18" charset="0"/>
              </a:rPr>
              <a:t>learn the </a:t>
            </a:r>
            <a:r>
              <a:rPr lang="en-GB" sz="1400" dirty="0" smtClean="0">
                <a:latin typeface="Baskerville Old Face" panose="02020602080505020303" pitchFamily="18" charset="0"/>
              </a:rPr>
              <a:t>thaumaturgy and detect </a:t>
            </a:r>
            <a:r>
              <a:rPr lang="en-GB" sz="1400" dirty="0">
                <a:latin typeface="Baskerville Old Face" panose="02020602080505020303" pitchFamily="18" charset="0"/>
              </a:rPr>
              <a:t>evil and </a:t>
            </a:r>
          </a:p>
          <a:p>
            <a:r>
              <a:rPr lang="en-GB" sz="1400" dirty="0">
                <a:latin typeface="Baskerville Old Face" panose="02020602080505020303" pitchFamily="18" charset="0"/>
              </a:rPr>
              <a:t>good </a:t>
            </a:r>
            <a:r>
              <a:rPr lang="en-GB" sz="1400" dirty="0" smtClean="0">
                <a:latin typeface="Baskerville Old Face" panose="02020602080505020303" pitchFamily="18" charset="0"/>
              </a:rPr>
              <a:t>spells</a:t>
            </a:r>
            <a:r>
              <a:rPr lang="en-GB" sz="1400" dirty="0">
                <a:latin typeface="Baskerville Old Face" panose="02020602080505020303" pitchFamily="18" charset="0"/>
              </a:rPr>
              <a:t>. You can cast </a:t>
            </a:r>
            <a:r>
              <a:rPr lang="en-GB" sz="1400" dirty="0" smtClean="0">
                <a:latin typeface="Baskerville Old Face" panose="02020602080505020303" pitchFamily="18" charset="0"/>
              </a:rPr>
              <a:t>detect </a:t>
            </a:r>
            <a:r>
              <a:rPr lang="en-GB" sz="1400" dirty="0">
                <a:latin typeface="Baskerville Old Face" panose="02020602080505020303" pitchFamily="18" charset="0"/>
              </a:rPr>
              <a:t>evil and </a:t>
            </a:r>
            <a:r>
              <a:rPr lang="en-GB" sz="1400" dirty="0" smtClean="0">
                <a:latin typeface="Baskerville Old Face" panose="02020602080505020303" pitchFamily="18" charset="0"/>
              </a:rPr>
              <a:t>good once </a:t>
            </a:r>
            <a:r>
              <a:rPr lang="en-GB" sz="1400" dirty="0">
                <a:latin typeface="Baskerville Old Face" panose="02020602080505020303" pitchFamily="18" charset="0"/>
              </a:rPr>
              <a:t>without expending a spell slot, and you </a:t>
            </a:r>
            <a:r>
              <a:rPr lang="en-GB" sz="1400" dirty="0" smtClean="0">
                <a:latin typeface="Baskerville Old Face" panose="02020602080505020303" pitchFamily="18" charset="0"/>
              </a:rPr>
              <a:t>regain </a:t>
            </a:r>
            <a:r>
              <a:rPr lang="en-GB" sz="1400" dirty="0">
                <a:latin typeface="Baskerville Old Face" panose="02020602080505020303" pitchFamily="18" charset="0"/>
              </a:rPr>
              <a:t>the ability to do so when you finish a </a:t>
            </a:r>
            <a:r>
              <a:rPr lang="en-GB" sz="1400" dirty="0" smtClean="0">
                <a:latin typeface="Baskerville Old Face" panose="02020602080505020303" pitchFamily="18" charset="0"/>
              </a:rPr>
              <a:t>long </a:t>
            </a:r>
            <a:r>
              <a:rPr lang="en-GB" sz="1400" dirty="0">
                <a:latin typeface="Baskerville Old Face" panose="02020602080505020303" pitchFamily="18" charset="0"/>
              </a:rPr>
              <a:t>rest.</a:t>
            </a:r>
            <a:endParaRPr lang="en-GB" sz="1400" dirty="0">
              <a:effectLst/>
              <a:latin typeface="Baskerville Old Face" panose="02020602080505020303"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7746" y="2347783"/>
            <a:ext cx="1524260" cy="2310713"/>
          </a:xfrm>
          <a:prstGeom prst="rect">
            <a:avLst/>
          </a:prstGeom>
          <a:effectLst>
            <a:softEdge rad="63500"/>
          </a:effectLst>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5434" t="3627" r="8915" b="2757"/>
          <a:stretch/>
        </p:blipFill>
        <p:spPr>
          <a:xfrm>
            <a:off x="5950012" y="2496065"/>
            <a:ext cx="2378442" cy="4003589"/>
          </a:xfrm>
          <a:prstGeom prst="rect">
            <a:avLst/>
          </a:prstGeom>
          <a:effectLst>
            <a:softEdge rad="63500"/>
          </a:effectLst>
        </p:spPr>
      </p:pic>
    </p:spTree>
    <p:extLst>
      <p:ext uri="{BB962C8B-B14F-4D97-AF65-F5344CB8AC3E}">
        <p14:creationId xmlns:p14="http://schemas.microsoft.com/office/powerpoint/2010/main" val="36848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477796" y="531322"/>
            <a:ext cx="3739978" cy="584775"/>
          </a:xfrm>
          <a:prstGeom prst="rect">
            <a:avLst/>
          </a:prstGeom>
          <a:noFill/>
        </p:spPr>
        <p:txBody>
          <a:bodyPr wrap="square" rtlCol="0">
            <a:spAutoFit/>
          </a:bodyPr>
          <a:lstStyle/>
          <a:p>
            <a:pPr algn="ctr"/>
            <a:r>
              <a:rPr lang="en-GB" sz="32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A Brief History</a:t>
            </a:r>
            <a:endParaRPr lang="en-GB" sz="32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8" name="TextBox 7"/>
          <p:cNvSpPr txBox="1"/>
          <p:nvPr/>
        </p:nvSpPr>
        <p:spPr>
          <a:xfrm>
            <a:off x="477796" y="1178188"/>
            <a:ext cx="3739978" cy="400110"/>
          </a:xfrm>
          <a:prstGeom prst="rect">
            <a:avLst/>
          </a:prstGeom>
          <a:noFill/>
        </p:spPr>
        <p:txBody>
          <a:bodyPr wrap="square" rtlCol="0">
            <a:spAutoFit/>
          </a:bodyPr>
          <a:lstStyle/>
          <a:p>
            <a:r>
              <a:rPr lang="en-GB" sz="20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Origins</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1" name="TextBox 10"/>
          <p:cNvSpPr txBox="1"/>
          <p:nvPr/>
        </p:nvSpPr>
        <p:spPr>
          <a:xfrm>
            <a:off x="469557" y="1578298"/>
            <a:ext cx="4555524" cy="3539430"/>
          </a:xfrm>
          <a:prstGeom prst="rect">
            <a:avLst/>
          </a:prstGeom>
          <a:noFill/>
        </p:spPr>
        <p:txBody>
          <a:bodyPr wrap="square" rtlCol="0">
            <a:spAutoFit/>
          </a:bodyPr>
          <a:lstStyle/>
          <a:p>
            <a:r>
              <a:rPr lang="en-GB" sz="1400" dirty="0" smtClean="0">
                <a:latin typeface="Baskerville Old Face" panose="02020602080505020303" pitchFamily="18" charset="0"/>
              </a:rPr>
              <a:t>The Noble Races (Humans, Elves and Dwarves) arrived in this land around 1000 years ago.  Whether they arrived as refugees or colonists is not known, very little knowledge remains of the “Old World”.   After an unknown period of time the first city was established- Cynesfolk, and became the seat of power for the new Artumbrian royal family. The royal line was Human but the kingdom included the Dwarves and Elves who lived harmoniously together. Time is measured in Artumbria from the founding of the kingdom.</a:t>
            </a:r>
          </a:p>
          <a:p>
            <a:endParaRPr lang="en-GB" sz="1400" dirty="0">
              <a:latin typeface="Baskerville Old Face" panose="02020602080505020303" pitchFamily="18" charset="0"/>
            </a:endParaRPr>
          </a:p>
          <a:p>
            <a:r>
              <a:rPr lang="en-GB" sz="1400" dirty="0" smtClean="0">
                <a:latin typeface="Baskerville Old Face" panose="02020602080505020303" pitchFamily="18" charset="0"/>
              </a:rPr>
              <a:t>After a few centuries the borders of Artumbria had been established and the Halfling and Gnome races partially integrated.  The land was divided into Duchies, each ruled by a noble family, leaving the royal family to govern from Cynesfolk.   </a:t>
            </a:r>
          </a:p>
          <a:p>
            <a:r>
              <a:rPr lang="en-GB" sz="1400" dirty="0" smtClean="0">
                <a:latin typeface="Baskerville Old Face" panose="02020602080505020303" pitchFamily="18" charset="0"/>
              </a:rPr>
              <a:t>   </a:t>
            </a:r>
            <a:endParaRPr lang="en-GB" sz="1400" dirty="0">
              <a:latin typeface="Baskerville Old Face" panose="02020602080505020303" pitchFamily="18" charset="0"/>
            </a:endParaRPr>
          </a:p>
        </p:txBody>
      </p:sp>
      <p:sp>
        <p:nvSpPr>
          <p:cNvPr id="16" name="TextBox 15"/>
          <p:cNvSpPr txBox="1"/>
          <p:nvPr/>
        </p:nvSpPr>
        <p:spPr>
          <a:xfrm>
            <a:off x="469557" y="4979764"/>
            <a:ext cx="3739978" cy="400110"/>
          </a:xfrm>
          <a:prstGeom prst="rect">
            <a:avLst/>
          </a:prstGeom>
          <a:noFill/>
        </p:spPr>
        <p:txBody>
          <a:bodyPr wrap="square" rtlCol="0">
            <a:spAutoFit/>
          </a:bodyPr>
          <a:lstStyle/>
          <a:p>
            <a:r>
              <a:rPr lang="en-GB" sz="20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Middle History</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7" name="TextBox 16"/>
          <p:cNvSpPr txBox="1"/>
          <p:nvPr/>
        </p:nvSpPr>
        <p:spPr>
          <a:xfrm>
            <a:off x="469557" y="5350240"/>
            <a:ext cx="4555524" cy="1384995"/>
          </a:xfrm>
          <a:prstGeom prst="rect">
            <a:avLst/>
          </a:prstGeom>
          <a:noFill/>
        </p:spPr>
        <p:txBody>
          <a:bodyPr wrap="square" rtlCol="0">
            <a:spAutoFit/>
          </a:bodyPr>
          <a:lstStyle/>
          <a:p>
            <a:r>
              <a:rPr lang="en-GB" sz="1400" dirty="0" smtClean="0">
                <a:latin typeface="Baskerville Old Face" panose="02020602080505020303" pitchFamily="18" charset="0"/>
              </a:rPr>
              <a:t>The history of Artumbria has been peaceful and troubled in equal parts.  Plagues, famines and natural disasters have afflicted it, as well as incursions from external forces.  The steppe people of the west, the tribes of the icefields to the south and the unruly northern slavers have all, at times, troubled the kingdom.   </a:t>
            </a:r>
            <a:endParaRPr lang="en-GB" sz="1400" dirty="0">
              <a:latin typeface="Baskerville Old Face" panose="02020602080505020303" pitchFamily="18" charset="0"/>
            </a:endParaRPr>
          </a:p>
        </p:txBody>
      </p:sp>
      <p:sp>
        <p:nvSpPr>
          <p:cNvPr id="18" name="TextBox 17"/>
          <p:cNvSpPr txBox="1"/>
          <p:nvPr/>
        </p:nvSpPr>
        <p:spPr>
          <a:xfrm>
            <a:off x="5033320" y="3748657"/>
            <a:ext cx="4629665" cy="2462213"/>
          </a:xfrm>
          <a:prstGeom prst="rect">
            <a:avLst/>
          </a:prstGeom>
          <a:noFill/>
        </p:spPr>
        <p:txBody>
          <a:bodyPr wrap="square" rtlCol="0">
            <a:spAutoFit/>
          </a:bodyPr>
          <a:lstStyle/>
          <a:p>
            <a:r>
              <a:rPr lang="en-GB" sz="1400" dirty="0" smtClean="0">
                <a:latin typeface="Baskerville Old Face" panose="02020602080505020303" pitchFamily="18" charset="0"/>
              </a:rPr>
              <a:t>More concerning have been the attacks from monstrous creatures and races.  Goblinoids, Knolls and Orcs are but some of the threats faced.  However through it all the Artumbrian royal line has remained strong and each invasion has been dealt with.  This has partially led to the belief that the royal family itself holds some magic power- perhaps divine- to protect the land and keep the peace.  Whether true or not, the royal family has indeed been masterful at managing the noble families and creating strong ties of allegiance.  After several centuries the six Grand Duchies were firmly entrenched and aided the kings in governing the land.    </a:t>
            </a:r>
            <a:endParaRPr lang="en-GB" sz="1400" dirty="0">
              <a:latin typeface="Baskerville Old Face" panose="02020602080505020303"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178188"/>
            <a:ext cx="4633981" cy="2136232"/>
          </a:xfrm>
          <a:prstGeom prst="rect">
            <a:avLst/>
          </a:prstGeom>
          <a:effectLst>
            <a:softEdge rad="127000"/>
          </a:effectLst>
        </p:spPr>
      </p:pic>
    </p:spTree>
    <p:extLst>
      <p:ext uri="{BB962C8B-B14F-4D97-AF65-F5344CB8AC3E}">
        <p14:creationId xmlns:p14="http://schemas.microsoft.com/office/powerpoint/2010/main" val="1162672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69557" y="557915"/>
            <a:ext cx="3739978" cy="400110"/>
          </a:xfrm>
          <a:prstGeom prst="rect">
            <a:avLst/>
          </a:prstGeom>
          <a:noFill/>
        </p:spPr>
        <p:txBody>
          <a:bodyPr wrap="square" rtlCol="0">
            <a:spAutoFit/>
          </a:bodyPr>
          <a:lstStyle/>
          <a:p>
            <a:r>
              <a:rPr lang="en-GB" sz="20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Recent History</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1" name="TextBox 10"/>
          <p:cNvSpPr txBox="1"/>
          <p:nvPr/>
        </p:nvSpPr>
        <p:spPr>
          <a:xfrm>
            <a:off x="469558" y="958025"/>
            <a:ext cx="4555524" cy="5693866"/>
          </a:xfrm>
          <a:prstGeom prst="rect">
            <a:avLst/>
          </a:prstGeom>
          <a:noFill/>
        </p:spPr>
        <p:txBody>
          <a:bodyPr wrap="square" rtlCol="0">
            <a:spAutoFit/>
          </a:bodyPr>
          <a:lstStyle/>
          <a:p>
            <a:r>
              <a:rPr lang="en-GB" sz="1400" dirty="0" smtClean="0">
                <a:latin typeface="Baskerville Old Face" panose="02020602080505020303" pitchFamily="18" charset="0"/>
              </a:rPr>
              <a:t>As of the year 988 since the founding of the kingdom, Artumbria was enjoying a period of relative peace. There was a young king on the throne, Aethelrun, and although he was only twenty, he had already ruled for several years and had become a favourite of the people.  However, the royal family had gone through a period of low fertility and Aethelrun and his sister, Eowalda, were the only living members of the family remaining.  While disconcerting, </a:t>
            </a:r>
            <a:r>
              <a:rPr lang="en-GB" sz="1400" dirty="0" smtClean="0">
                <a:latin typeface="Baskerville Old Face" panose="02020602080505020303" pitchFamily="18" charset="0"/>
              </a:rPr>
              <a:t>Aethelrun </a:t>
            </a:r>
            <a:r>
              <a:rPr lang="en-GB" sz="1400" dirty="0" smtClean="0">
                <a:latin typeface="Baskerville Old Face" panose="02020602080505020303" pitchFamily="18" charset="0"/>
              </a:rPr>
              <a:t>was a strong healthy young man and it was known he was seeing suitors and so the people were hopeful of a long reign producing many children. </a:t>
            </a: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r>
              <a:rPr lang="en-GB" sz="1400" dirty="0" smtClean="0">
                <a:latin typeface="Baskerville Old Face" panose="02020602080505020303" pitchFamily="18" charset="0"/>
              </a:rPr>
              <a:t>However in the year 988 Aethelrun was murdered on his twentieth birthday.  He was found in his copper bath tub, eyes gouged out, tongue removed, ears and nose hacked off and castrated.  His death, and the horrific nature of it, caused outrage and despair.  No killer was ever found.  Even more worrying was the crisis of succession that it caused.  Never in 988 years had the royal family been without a male heir.  Whilst women could hold positions of power within the nobility, there had never been a queen before.</a:t>
            </a:r>
            <a:endParaRPr lang="en-GB" sz="1400" dirty="0">
              <a:latin typeface="Baskerville Old Face" panose="02020602080505020303" pitchFamily="18" charset="0"/>
            </a:endParaRPr>
          </a:p>
        </p:txBody>
      </p:sp>
      <p:sp>
        <p:nvSpPr>
          <p:cNvPr id="12" name="TextBox 11"/>
          <p:cNvSpPr txBox="1"/>
          <p:nvPr/>
        </p:nvSpPr>
        <p:spPr>
          <a:xfrm>
            <a:off x="5025082" y="426684"/>
            <a:ext cx="4555524" cy="1600438"/>
          </a:xfrm>
          <a:prstGeom prst="rect">
            <a:avLst/>
          </a:prstGeom>
          <a:noFill/>
        </p:spPr>
        <p:txBody>
          <a:bodyPr wrap="square" rtlCol="0">
            <a:spAutoFit/>
          </a:bodyPr>
          <a:lstStyle/>
          <a:p>
            <a:r>
              <a:rPr lang="en-GB" sz="1400" dirty="0" smtClean="0">
                <a:latin typeface="Baskerville Old Face" panose="02020602080505020303" pitchFamily="18" charset="0"/>
              </a:rPr>
              <a:t>The king’s sister, Eowalda was married to Lord Voclain, the Duke of Antaine (the most powerful of the Grand Duchies).  He immediately pushed for Eowalda to be crowned as the new monarch.  However instead it was agreed that a grand council would be held as soon as possible where all of the nobility in Artumbria would be gathered to debate the succession.    </a:t>
            </a:r>
            <a:endParaRPr lang="en-GB" sz="1400" dirty="0">
              <a:latin typeface="Baskerville Old Face" panose="02020602080505020303" pitchFamily="18" charset="0"/>
            </a:endParaRPr>
          </a:p>
        </p:txBody>
      </p:sp>
      <p:sp>
        <p:nvSpPr>
          <p:cNvPr id="13" name="TextBox 12"/>
          <p:cNvSpPr txBox="1"/>
          <p:nvPr/>
        </p:nvSpPr>
        <p:spPr>
          <a:xfrm>
            <a:off x="5025083" y="3812500"/>
            <a:ext cx="4555524" cy="2893100"/>
          </a:xfrm>
          <a:prstGeom prst="rect">
            <a:avLst/>
          </a:prstGeom>
          <a:noFill/>
        </p:spPr>
        <p:txBody>
          <a:bodyPr wrap="square" rtlCol="0">
            <a:spAutoFit/>
          </a:bodyPr>
          <a:lstStyle/>
          <a:p>
            <a:r>
              <a:rPr lang="en-GB" sz="1400" dirty="0" smtClean="0">
                <a:latin typeface="Baskerville Old Face" panose="02020602080505020303" pitchFamily="18" charset="0"/>
              </a:rPr>
              <a:t>The Grand Council was held in Cynesfolk and was the largest event of its kind.  Whilst all of the barons and earls of the land attended and debated for hours, all knew that it would be the six Grand Dukes who would ultimately decide. </a:t>
            </a:r>
            <a:r>
              <a:rPr lang="en-GB" sz="1400" dirty="0" err="1" smtClean="0">
                <a:latin typeface="Baskerville Old Face" panose="02020602080505020303" pitchFamily="18" charset="0"/>
              </a:rPr>
              <a:t>Averesch</a:t>
            </a:r>
            <a:r>
              <a:rPr lang="en-GB" sz="1400" dirty="0" smtClean="0">
                <a:latin typeface="Baskerville Old Face" panose="02020602080505020303" pitchFamily="18" charset="0"/>
              </a:rPr>
              <a:t> of Veentrecht was quick to declare his support for </a:t>
            </a:r>
            <a:r>
              <a:rPr lang="en-GB" sz="1400" dirty="0" err="1" smtClean="0">
                <a:latin typeface="Baskerville Old Face" panose="02020602080505020303" pitchFamily="18" charset="0"/>
              </a:rPr>
              <a:t>Eowalda’s</a:t>
            </a:r>
            <a:r>
              <a:rPr lang="en-GB" sz="1400" dirty="0" smtClean="0">
                <a:latin typeface="Baskerville Old Face" panose="02020602080505020303" pitchFamily="18" charset="0"/>
              </a:rPr>
              <a:t> claim. Voronin also seemed eager to declare his support. However Reinhold of </a:t>
            </a:r>
            <a:r>
              <a:rPr lang="en-GB" sz="1400" dirty="0" err="1" smtClean="0">
                <a:latin typeface="Baskerville Old Face" panose="02020602080505020303" pitchFamily="18" charset="0"/>
              </a:rPr>
              <a:t>Nebenhiem</a:t>
            </a:r>
            <a:r>
              <a:rPr lang="en-GB" sz="1400" dirty="0" smtClean="0">
                <a:latin typeface="Baskerville Old Face" panose="02020602080505020303" pitchFamily="18" charset="0"/>
              </a:rPr>
              <a:t> brought forth evidence to present to the council. He claimed that it was proof that the king had been murdered on the order of Voclain.  There are mixed stories of exactly what the evidence was.  Some claim it was as simple as </a:t>
            </a:r>
            <a:r>
              <a:rPr lang="en-GB" sz="1400" dirty="0" err="1" smtClean="0">
                <a:latin typeface="Baskerville Old Face" panose="02020602080505020303" pitchFamily="18" charset="0"/>
              </a:rPr>
              <a:t>Voclain’s</a:t>
            </a:r>
            <a:r>
              <a:rPr lang="en-GB" sz="1400" dirty="0" smtClean="0">
                <a:latin typeface="Baskerville Old Face" panose="02020602080505020303" pitchFamily="18" charset="0"/>
              </a:rPr>
              <a:t> signature on an assassin’s contract, others say it was correspondence between Voclain and </a:t>
            </a:r>
            <a:r>
              <a:rPr lang="en-GB" sz="1400" dirty="0" err="1" smtClean="0">
                <a:latin typeface="Baskerville Old Face" panose="02020602080505020303" pitchFamily="18" charset="0"/>
              </a:rPr>
              <a:t>Averecsh</a:t>
            </a:r>
            <a:r>
              <a:rPr lang="en-GB" sz="1400" dirty="0" smtClean="0">
                <a:latin typeface="Baskerville Old Face" panose="02020602080505020303" pitchFamily="18" charset="0"/>
              </a:rPr>
              <a:t> plotting to install Eowalda as a puppet ruler.  </a:t>
            </a:r>
            <a:endParaRPr lang="en-GB" sz="1400" dirty="0">
              <a:latin typeface="Baskerville Old Face" panose="02020602080505020303"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1771135"/>
            <a:ext cx="1954942" cy="1954942"/>
          </a:xfrm>
          <a:prstGeom prst="rect">
            <a:avLst/>
          </a:prstGeom>
          <a:effectLst>
            <a:softEdge rad="63500"/>
          </a:effectLst>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30059" r="31129" b="76102"/>
          <a:stretch/>
        </p:blipFill>
        <p:spPr>
          <a:xfrm>
            <a:off x="2127937" y="3110813"/>
            <a:ext cx="1219200" cy="1549199"/>
          </a:xfrm>
          <a:prstGeom prst="rect">
            <a:avLst/>
          </a:prstGeom>
          <a:effectLst>
            <a:softEdge rad="63500"/>
          </a:effectLst>
        </p:spPr>
      </p:pic>
    </p:spTree>
    <p:extLst>
      <p:ext uri="{BB962C8B-B14F-4D97-AF65-F5344CB8AC3E}">
        <p14:creationId xmlns:p14="http://schemas.microsoft.com/office/powerpoint/2010/main" val="483871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397476" y="337751"/>
            <a:ext cx="4555524" cy="6340197"/>
          </a:xfrm>
          <a:prstGeom prst="rect">
            <a:avLst/>
          </a:prstGeom>
          <a:noFill/>
        </p:spPr>
        <p:txBody>
          <a:bodyPr wrap="square" rtlCol="0">
            <a:spAutoFit/>
          </a:bodyPr>
          <a:lstStyle/>
          <a:p>
            <a:r>
              <a:rPr lang="en-GB" sz="1400" dirty="0" smtClean="0">
                <a:latin typeface="Baskerville Old Face" panose="02020602080505020303" pitchFamily="18" charset="0"/>
              </a:rPr>
              <a:t>Wilder claims also existed saying the it was proof that Eowalda was not even a true Artumbrian and the conspiracy dated back to her mysterious birth.   Whatever the evidence was, it proved enough to make Storen of Liervik refuse to support Eowalda and Voronin to change his mind.  The Grand Council quickly grew out of hand as Voclain demanded Reinhold be arrested for treason and many minor nobles began to draw swords.  Blood was spilt but each Duke was able to escape with their lives.</a:t>
            </a: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endParaRPr lang="en-GB" sz="1400" dirty="0" smtClean="0">
              <a:latin typeface="Baskerville Old Face" panose="02020602080505020303" pitchFamily="18" charset="0"/>
            </a:endParaRPr>
          </a:p>
          <a:p>
            <a:endParaRPr lang="en-GB" sz="1400" dirty="0">
              <a:latin typeface="Baskerville Old Face" panose="02020602080505020303" pitchFamily="18" charset="0"/>
            </a:endParaRPr>
          </a:p>
          <a:p>
            <a:r>
              <a:rPr lang="en-GB" sz="1400" dirty="0" smtClean="0">
                <a:latin typeface="Baskerville Old Face" panose="02020602080505020303" pitchFamily="18" charset="0"/>
              </a:rPr>
              <a:t>The next day Antaine had secured Cynesfolk and crowned Eowalda as Queen of Antaine with Veentrecht’s support.  In response, Nebenheim, Soratov and Liervik formed the Confederacy of Duchies and declared themselves to be independent of the Kingdom of Artumbria.  Antaine and Veentrecht decreed this illegal and began to mobilise their armies, the new Confederacy followed suit.  Both sent emissaries to Chiavari, the remaining Duchy, to persuade Fiero to enter the war on their respective sides.  However Fiero was reluctant to escalate the war and was more concerned with the external threats which would take advantage of this civil war.  </a:t>
            </a:r>
            <a:endParaRPr lang="en-GB" sz="1400" dirty="0">
              <a:latin typeface="Baskerville Old Face" panose="02020602080505020303" pitchFamily="18" charset="0"/>
            </a:endParaRPr>
          </a:p>
        </p:txBody>
      </p:sp>
      <p:sp>
        <p:nvSpPr>
          <p:cNvPr id="9" name="TextBox 8"/>
          <p:cNvSpPr txBox="1"/>
          <p:nvPr/>
        </p:nvSpPr>
        <p:spPr>
          <a:xfrm>
            <a:off x="5025082" y="426109"/>
            <a:ext cx="4415480" cy="400110"/>
          </a:xfrm>
          <a:prstGeom prst="rect">
            <a:avLst/>
          </a:prstGeom>
          <a:noFill/>
        </p:spPr>
        <p:txBody>
          <a:bodyPr wrap="square" rtlCol="0">
            <a:spAutoFit/>
          </a:bodyPr>
          <a:lstStyle/>
          <a:p>
            <a:r>
              <a:rPr lang="en-GB" sz="20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The Current Situation Spring 991</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4" name="TextBox 13"/>
          <p:cNvSpPr txBox="1"/>
          <p:nvPr/>
        </p:nvSpPr>
        <p:spPr>
          <a:xfrm>
            <a:off x="5025082" y="710883"/>
            <a:ext cx="4555524" cy="4185761"/>
          </a:xfrm>
          <a:prstGeom prst="rect">
            <a:avLst/>
          </a:prstGeom>
          <a:noFill/>
        </p:spPr>
        <p:txBody>
          <a:bodyPr wrap="square" rtlCol="0">
            <a:spAutoFit/>
          </a:bodyPr>
          <a:lstStyle/>
          <a:p>
            <a:r>
              <a:rPr lang="en-GB" sz="1400" dirty="0" smtClean="0">
                <a:latin typeface="Baskerville Old Face" panose="02020602080505020303" pitchFamily="18" charset="0"/>
              </a:rPr>
              <a:t>The civil war has raged for three years and Artumbria is in a state of chaos.  The capital of Soratov is currently besieged by Royalist forces and half the Duchy is in enemy hands.  Nebenheim has sacked and burnt Veentrecht’s capital but at the cost of its best army.  Liervik has gained ground in Antaine and is now fortified in the </a:t>
            </a:r>
            <a:r>
              <a:rPr lang="en-GB" sz="1400" dirty="0" err="1" smtClean="0">
                <a:latin typeface="Baskerville Old Face" panose="02020602080505020303" pitchFamily="18" charset="0"/>
              </a:rPr>
              <a:t>Fontenu</a:t>
            </a:r>
            <a:r>
              <a:rPr lang="en-GB" sz="1400" dirty="0" smtClean="0">
                <a:latin typeface="Baskerville Old Face" panose="02020602080505020303" pitchFamily="18" charset="0"/>
              </a:rPr>
              <a:t> Hills, but will not be able to hold out much longer. Both sides are near breaking point and are desperate for Chiavari to enter the war.  Any intervention will almost certainly decide the war.</a:t>
            </a:r>
          </a:p>
          <a:p>
            <a:endParaRPr lang="en-GB" sz="1400" dirty="0">
              <a:latin typeface="Baskerville Old Face" panose="02020602080505020303" pitchFamily="18" charset="0"/>
            </a:endParaRPr>
          </a:p>
          <a:p>
            <a:r>
              <a:rPr lang="en-GB" sz="1400" dirty="0" smtClean="0">
                <a:latin typeface="Baskerville Old Face" panose="02020602080505020303" pitchFamily="18" charset="0"/>
              </a:rPr>
              <a:t>Meanwhile the common people suffer.  Refugees, deserters, and opportunists roam the land turning to banditry.  They are also facilitating the spread of a deadly plague whose victims die within days. There are too few men to bring in harvests and whole villages are being deserted.  Law and order is breaking down as nobles and their men at arms fight on the frontlines.  All of this chaos has led to a growth in incursions from monsters and beasts, exacerbating an already dire situation for Artumbria.        </a:t>
            </a:r>
            <a:endParaRPr lang="en-GB" sz="1400" dirty="0">
              <a:latin typeface="Baskerville Old Face" panose="02020602080505020303" pitchFamily="18" charset="0"/>
            </a:endParaRP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b="12433"/>
          <a:stretch/>
        </p:blipFill>
        <p:spPr>
          <a:xfrm>
            <a:off x="2918653" y="2024905"/>
            <a:ext cx="1582351" cy="1989995"/>
          </a:xfrm>
          <a:prstGeom prst="rect">
            <a:avLst/>
          </a:prstGeom>
          <a:effectLst>
            <a:softEdge rad="1270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1225" y="4790823"/>
            <a:ext cx="2553834" cy="1804976"/>
          </a:xfrm>
          <a:prstGeom prst="rect">
            <a:avLst/>
          </a:prstGeom>
          <a:effectLst>
            <a:softEdge rad="127000"/>
          </a:effectLst>
        </p:spPr>
      </p:pic>
    </p:spTree>
    <p:extLst>
      <p:ext uri="{BB962C8B-B14F-4D97-AF65-F5344CB8AC3E}">
        <p14:creationId xmlns:p14="http://schemas.microsoft.com/office/powerpoint/2010/main" val="1542959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477796" y="531322"/>
            <a:ext cx="3739978" cy="584775"/>
          </a:xfrm>
          <a:prstGeom prst="rect">
            <a:avLst/>
          </a:prstGeom>
          <a:noFill/>
        </p:spPr>
        <p:txBody>
          <a:bodyPr wrap="square" rtlCol="0">
            <a:spAutoFit/>
          </a:bodyPr>
          <a:lstStyle/>
          <a:p>
            <a:pPr algn="ctr"/>
            <a:r>
              <a:rPr lang="en-GB" sz="32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Borderland Regions</a:t>
            </a:r>
            <a:endParaRPr lang="en-GB" sz="32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9" name="TextBox 8"/>
          <p:cNvSpPr txBox="1"/>
          <p:nvPr/>
        </p:nvSpPr>
        <p:spPr>
          <a:xfrm>
            <a:off x="477796" y="1195719"/>
            <a:ext cx="4555524" cy="738664"/>
          </a:xfrm>
          <a:prstGeom prst="rect">
            <a:avLst/>
          </a:prstGeom>
          <a:noFill/>
        </p:spPr>
        <p:txBody>
          <a:bodyPr wrap="square" rtlCol="0">
            <a:spAutoFit/>
          </a:bodyPr>
          <a:lstStyle/>
          <a:p>
            <a:r>
              <a:rPr lang="en-GB" sz="1400" dirty="0" smtClean="0">
                <a:latin typeface="Baskerville Old Face" panose="02020602080505020303" pitchFamily="18" charset="0"/>
              </a:rPr>
              <a:t>Artumbria is a kingdom surrounded by wildlands, scorching deserts, icefields and vast oceans. It is a sanctuary of civilisation within a continent of chaos.</a:t>
            </a:r>
            <a:endParaRPr lang="en-GB" sz="1400" dirty="0">
              <a:latin typeface="Baskerville Old Face" panose="02020602080505020303" pitchFamily="18" charset="0"/>
            </a:endParaRPr>
          </a:p>
        </p:txBody>
      </p:sp>
      <p:sp>
        <p:nvSpPr>
          <p:cNvPr id="8" name="TextBox 7"/>
          <p:cNvSpPr txBox="1"/>
          <p:nvPr/>
        </p:nvSpPr>
        <p:spPr>
          <a:xfrm>
            <a:off x="477796" y="2072080"/>
            <a:ext cx="3739978" cy="400110"/>
          </a:xfrm>
          <a:prstGeom prst="rect">
            <a:avLst/>
          </a:prstGeom>
          <a:noFill/>
        </p:spPr>
        <p:txBody>
          <a:bodyPr wrap="square" rtlCol="0">
            <a:spAutoFit/>
          </a:bodyPr>
          <a:lstStyle/>
          <a:p>
            <a:r>
              <a:rPr lang="en-GB" sz="2000" dirty="0" err="1"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Zagoran</a:t>
            </a:r>
            <a:r>
              <a:rPr lang="en-GB" sz="20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 Desert</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1" name="TextBox 10"/>
          <p:cNvSpPr txBox="1"/>
          <p:nvPr/>
        </p:nvSpPr>
        <p:spPr>
          <a:xfrm>
            <a:off x="477796" y="2440610"/>
            <a:ext cx="4555524" cy="1600438"/>
          </a:xfrm>
          <a:prstGeom prst="rect">
            <a:avLst/>
          </a:prstGeom>
          <a:noFill/>
        </p:spPr>
        <p:txBody>
          <a:bodyPr wrap="square" rtlCol="0">
            <a:spAutoFit/>
          </a:bodyPr>
          <a:lstStyle/>
          <a:p>
            <a:r>
              <a:rPr lang="en-GB" sz="1400" dirty="0" smtClean="0">
                <a:latin typeface="Baskerville Old Face" panose="02020602080505020303" pitchFamily="18" charset="0"/>
              </a:rPr>
              <a:t>To the North-West the land becomes arid and eventually becomes a sand-dune desert.  The Northern coastline has some habitable areas where traders and slavers make a living but few venture into the desert itself.  Some talk of a tribe of Dwarfs known as the </a:t>
            </a:r>
            <a:r>
              <a:rPr lang="en-GB" sz="1400" dirty="0" err="1" smtClean="0">
                <a:latin typeface="Baskerville Old Face" panose="02020602080505020303" pitchFamily="18" charset="0"/>
              </a:rPr>
              <a:t>Ghelark</a:t>
            </a:r>
            <a:r>
              <a:rPr lang="en-GB" sz="1400" dirty="0" smtClean="0">
                <a:latin typeface="Baskerville Old Face" panose="02020602080505020303" pitchFamily="18" charset="0"/>
              </a:rPr>
              <a:t>, who live deep in the desert and trade exquisite glass, but none in Artumbria have ever seen them.</a:t>
            </a:r>
            <a:endParaRPr lang="en-GB" sz="1400" dirty="0">
              <a:latin typeface="Baskerville Old Face" panose="02020602080505020303" pitchFamily="18" charset="0"/>
            </a:endParaRPr>
          </a:p>
        </p:txBody>
      </p:sp>
      <p:sp>
        <p:nvSpPr>
          <p:cNvPr id="12" name="TextBox 11"/>
          <p:cNvSpPr txBox="1"/>
          <p:nvPr/>
        </p:nvSpPr>
        <p:spPr>
          <a:xfrm>
            <a:off x="5103341" y="531322"/>
            <a:ext cx="3739978" cy="400110"/>
          </a:xfrm>
          <a:prstGeom prst="rect">
            <a:avLst/>
          </a:prstGeom>
          <a:noFill/>
        </p:spPr>
        <p:txBody>
          <a:bodyPr wrap="square" rtlCol="0">
            <a:spAutoFit/>
          </a:bodyPr>
          <a:lstStyle/>
          <a:p>
            <a:r>
              <a:rPr lang="en-GB" sz="2000" dirty="0" err="1"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Dzungarian</a:t>
            </a:r>
            <a:r>
              <a:rPr lang="en-GB" sz="20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 Steppe</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3" name="TextBox 12"/>
          <p:cNvSpPr txBox="1"/>
          <p:nvPr/>
        </p:nvSpPr>
        <p:spPr>
          <a:xfrm>
            <a:off x="5103341" y="899852"/>
            <a:ext cx="4555524" cy="1815882"/>
          </a:xfrm>
          <a:prstGeom prst="rect">
            <a:avLst/>
          </a:prstGeom>
          <a:noFill/>
        </p:spPr>
        <p:txBody>
          <a:bodyPr wrap="square" rtlCol="0">
            <a:spAutoFit/>
          </a:bodyPr>
          <a:lstStyle/>
          <a:p>
            <a:r>
              <a:rPr lang="en-GB" sz="1400" dirty="0" smtClean="0">
                <a:latin typeface="Baskerville Old Face" panose="02020602080505020303" pitchFamily="18" charset="0"/>
              </a:rPr>
              <a:t>To the West of Artumbria is a massive area of flat grasslands.  Various tribes of horsemen live on the steppe.  On several occasions these tribes have united under one leader and attacked Artumbria, with varying success.  Usually they are too wild and disorderly to stay integrated for long and it is more common for small tribes to make raiding sorties into the kingdom.  As well as raid, they also trade and are the major source of goods coming from the unknown lands to the West.  </a:t>
            </a:r>
            <a:endParaRPr lang="en-GB" sz="1400" dirty="0">
              <a:latin typeface="Baskerville Old Face" panose="02020602080505020303"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133" r="13970" b="6896"/>
          <a:stretch/>
        </p:blipFill>
        <p:spPr>
          <a:xfrm>
            <a:off x="1470455" y="4041048"/>
            <a:ext cx="2570206" cy="2509631"/>
          </a:xfrm>
          <a:prstGeom prst="rect">
            <a:avLst/>
          </a:prstGeom>
          <a:ln>
            <a:solidFill>
              <a:schemeClr val="tx1"/>
            </a:solidFill>
          </a:ln>
          <a:effectLst>
            <a:softEdge rad="63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5473" y="2791250"/>
            <a:ext cx="1947800" cy="1460850"/>
          </a:xfrm>
          <a:prstGeom prst="rect">
            <a:avLst/>
          </a:prstGeom>
          <a:ln>
            <a:solidFill>
              <a:schemeClr val="tx1"/>
            </a:solidFill>
          </a:ln>
          <a:effectLst>
            <a:softEdge rad="63500"/>
          </a:effectLst>
        </p:spPr>
      </p:pic>
      <p:sp>
        <p:nvSpPr>
          <p:cNvPr id="14" name="TextBox 13"/>
          <p:cNvSpPr txBox="1"/>
          <p:nvPr/>
        </p:nvSpPr>
        <p:spPr>
          <a:xfrm>
            <a:off x="5033320" y="4473533"/>
            <a:ext cx="3739978" cy="400110"/>
          </a:xfrm>
          <a:prstGeom prst="rect">
            <a:avLst/>
          </a:prstGeom>
          <a:noFill/>
        </p:spPr>
        <p:txBody>
          <a:bodyPr wrap="square" rtlCol="0">
            <a:spAutoFit/>
          </a:bodyPr>
          <a:lstStyle/>
          <a:p>
            <a:r>
              <a:rPr lang="en-GB" sz="2000" dirty="0" err="1"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Markermeer</a:t>
            </a:r>
            <a:r>
              <a:rPr lang="en-GB" sz="20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 Sea</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5" name="TextBox 14"/>
          <p:cNvSpPr txBox="1"/>
          <p:nvPr/>
        </p:nvSpPr>
        <p:spPr>
          <a:xfrm>
            <a:off x="5103340" y="4842063"/>
            <a:ext cx="4485503" cy="1169551"/>
          </a:xfrm>
          <a:prstGeom prst="rect">
            <a:avLst/>
          </a:prstGeom>
          <a:noFill/>
        </p:spPr>
        <p:txBody>
          <a:bodyPr wrap="square" rtlCol="0">
            <a:spAutoFit/>
          </a:bodyPr>
          <a:lstStyle/>
          <a:p>
            <a:pPr fontAlgn="base"/>
            <a:r>
              <a:rPr lang="en-GB" sz="1400" dirty="0">
                <a:latin typeface="Baskerville Old Face" panose="02020602080505020303" pitchFamily="18" charset="0"/>
              </a:rPr>
              <a:t>Below the </a:t>
            </a:r>
            <a:r>
              <a:rPr lang="en-GB" sz="1400" dirty="0" err="1">
                <a:latin typeface="Baskerville Old Face" panose="02020602080505020303" pitchFamily="18" charset="0"/>
              </a:rPr>
              <a:t>Dzungarian</a:t>
            </a:r>
            <a:r>
              <a:rPr lang="en-GB" sz="1400" dirty="0">
                <a:latin typeface="Baskerville Old Face" panose="02020602080505020303" pitchFamily="18" charset="0"/>
              </a:rPr>
              <a:t> Steppe is the </a:t>
            </a:r>
            <a:r>
              <a:rPr lang="en-GB" sz="1400" dirty="0" err="1">
                <a:latin typeface="Baskerville Old Face" panose="02020602080505020303" pitchFamily="18" charset="0"/>
              </a:rPr>
              <a:t>Markermeer</a:t>
            </a:r>
            <a:r>
              <a:rPr lang="en-GB" sz="1400" dirty="0">
                <a:latin typeface="Baskerville Old Face" panose="02020602080505020303" pitchFamily="18" charset="0"/>
              </a:rPr>
              <a:t> Sea.  This is an inland sea that goes off into the west.  There </a:t>
            </a:r>
            <a:r>
              <a:rPr lang="en-GB" sz="1400" dirty="0" smtClean="0">
                <a:latin typeface="Baskerville Old Face" panose="02020602080505020303" pitchFamily="18" charset="0"/>
              </a:rPr>
              <a:t>are </a:t>
            </a:r>
            <a:r>
              <a:rPr lang="en-GB" sz="1400" dirty="0">
                <a:latin typeface="Baskerville Old Face" panose="02020602080505020303" pitchFamily="18" charset="0"/>
              </a:rPr>
              <a:t>small fishing </a:t>
            </a:r>
            <a:r>
              <a:rPr lang="en-GB" sz="1400" dirty="0" smtClean="0">
                <a:latin typeface="Baskerville Old Face" panose="02020602080505020303" pitchFamily="18" charset="0"/>
              </a:rPr>
              <a:t>villages </a:t>
            </a:r>
            <a:r>
              <a:rPr lang="en-GB" sz="1400" dirty="0">
                <a:latin typeface="Baskerville Old Face" panose="02020602080505020303" pitchFamily="18" charset="0"/>
              </a:rPr>
              <a:t>along some of its coast, </a:t>
            </a:r>
            <a:r>
              <a:rPr lang="en-GB" sz="1400" dirty="0" smtClean="0">
                <a:latin typeface="Baskerville Old Face" panose="02020602080505020303" pitchFamily="18" charset="0"/>
              </a:rPr>
              <a:t>however few venture far into the sea as there are said to be pirates and ginormous sea monsters.</a:t>
            </a:r>
            <a:endParaRPr lang="en-GB" sz="1400" dirty="0">
              <a:latin typeface="Baskerville Old Face" panose="02020602080505020303" pitchFamily="18" charset="0"/>
            </a:endParaRPr>
          </a:p>
        </p:txBody>
      </p:sp>
    </p:spTree>
    <p:extLst>
      <p:ext uri="{BB962C8B-B14F-4D97-AF65-F5344CB8AC3E}">
        <p14:creationId xmlns:p14="http://schemas.microsoft.com/office/powerpoint/2010/main" val="299550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77796" y="531322"/>
            <a:ext cx="3739978" cy="400110"/>
          </a:xfrm>
          <a:prstGeom prst="rect">
            <a:avLst/>
          </a:prstGeom>
          <a:noFill/>
        </p:spPr>
        <p:txBody>
          <a:bodyPr wrap="square" rtlCol="0">
            <a:spAutoFit/>
          </a:bodyPr>
          <a:lstStyle/>
          <a:p>
            <a:r>
              <a:rPr lang="en-GB" sz="2000" dirty="0" err="1">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U</a:t>
            </a:r>
            <a:r>
              <a:rPr lang="en-GB" sz="2000" dirty="0" err="1"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sinsk</a:t>
            </a:r>
            <a:r>
              <a:rPr lang="en-GB" sz="20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 Icefields</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1" name="TextBox 10"/>
          <p:cNvSpPr txBox="1"/>
          <p:nvPr/>
        </p:nvSpPr>
        <p:spPr>
          <a:xfrm>
            <a:off x="477796" y="899852"/>
            <a:ext cx="4555524" cy="1169551"/>
          </a:xfrm>
          <a:prstGeom prst="rect">
            <a:avLst/>
          </a:prstGeom>
          <a:noFill/>
        </p:spPr>
        <p:txBody>
          <a:bodyPr wrap="square" rtlCol="0">
            <a:spAutoFit/>
          </a:bodyPr>
          <a:lstStyle/>
          <a:p>
            <a:r>
              <a:rPr lang="en-GB" sz="1400" dirty="0" smtClean="0">
                <a:latin typeface="Baskerville Old Face" panose="02020602080505020303" pitchFamily="18" charset="0"/>
              </a:rPr>
              <a:t>To the South of Artumbria are the </a:t>
            </a:r>
            <a:r>
              <a:rPr lang="en-GB" sz="1400" dirty="0" err="1" smtClean="0">
                <a:latin typeface="Baskerville Old Face" panose="02020602080505020303" pitchFamily="18" charset="0"/>
              </a:rPr>
              <a:t>Usinsk</a:t>
            </a:r>
            <a:r>
              <a:rPr lang="en-GB" sz="1400" dirty="0" smtClean="0">
                <a:latin typeface="Baskerville Old Face" panose="02020602080505020303" pitchFamily="18" charset="0"/>
              </a:rPr>
              <a:t> Icefields.  The land varies between tundra and pine forests and is inhabited by a number of tribes.  Some trade goods such as furs and timber, but relations are not generally friendly. Gradually the lands becomes uninhabited ice-sheets.   </a:t>
            </a:r>
            <a:endParaRPr lang="en-GB" sz="1400" dirty="0">
              <a:latin typeface="Baskerville Old Face" panose="02020602080505020303" pitchFamily="18" charset="0"/>
            </a:endParaRPr>
          </a:p>
        </p:txBody>
      </p:sp>
      <p:sp>
        <p:nvSpPr>
          <p:cNvPr id="12" name="TextBox 11"/>
          <p:cNvSpPr txBox="1"/>
          <p:nvPr/>
        </p:nvSpPr>
        <p:spPr>
          <a:xfrm>
            <a:off x="5103341" y="531322"/>
            <a:ext cx="3739978" cy="400110"/>
          </a:xfrm>
          <a:prstGeom prst="rect">
            <a:avLst/>
          </a:prstGeom>
          <a:noFill/>
        </p:spPr>
        <p:txBody>
          <a:bodyPr wrap="square" rtlCol="0">
            <a:spAutoFit/>
          </a:bodyPr>
          <a:lstStyle/>
          <a:p>
            <a:r>
              <a:rPr lang="en-GB" sz="2000" dirty="0" err="1"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Sertsey</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3" name="TextBox 12"/>
          <p:cNvSpPr txBox="1"/>
          <p:nvPr/>
        </p:nvSpPr>
        <p:spPr>
          <a:xfrm>
            <a:off x="5103341" y="899852"/>
            <a:ext cx="4555524" cy="1384995"/>
          </a:xfrm>
          <a:prstGeom prst="rect">
            <a:avLst/>
          </a:prstGeom>
          <a:noFill/>
        </p:spPr>
        <p:txBody>
          <a:bodyPr wrap="square" rtlCol="0">
            <a:spAutoFit/>
          </a:bodyPr>
          <a:lstStyle/>
          <a:p>
            <a:r>
              <a:rPr lang="en-GB" sz="1400" dirty="0" err="1" smtClean="0">
                <a:latin typeface="Baskerville Old Face" panose="02020602080505020303" pitchFamily="18" charset="0"/>
              </a:rPr>
              <a:t>Sertsey</a:t>
            </a:r>
            <a:r>
              <a:rPr lang="en-GB" sz="1400" dirty="0" smtClean="0">
                <a:latin typeface="Baskerville Old Face" panose="02020602080505020303" pitchFamily="18" charset="0"/>
              </a:rPr>
              <a:t> is an island out in the </a:t>
            </a:r>
            <a:r>
              <a:rPr lang="en-GB" sz="1400" dirty="0" err="1" smtClean="0">
                <a:latin typeface="Baskerville Old Face" panose="02020602080505020303" pitchFamily="18" charset="0"/>
              </a:rPr>
              <a:t>Byssos</a:t>
            </a:r>
            <a:r>
              <a:rPr lang="en-GB" sz="1400" dirty="0" smtClean="0">
                <a:latin typeface="Baskerville Old Face" panose="02020602080505020303" pitchFamily="18" charset="0"/>
              </a:rPr>
              <a:t> Ocean.  It is the homeland of the Dragonborn and is an independent nation from Artumbria.  There is some trade between the two nations but the island is largely a mystery.  It is said to be a volatile lands, both from the many active volcanoes on it, and the magical experiments carried out there.  </a:t>
            </a:r>
            <a:endParaRPr lang="en-GB" sz="1400" dirty="0">
              <a:latin typeface="Baskerville Old Face" panose="02020602080505020303"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654" y="2113769"/>
            <a:ext cx="4030247" cy="2267014"/>
          </a:xfrm>
          <a:prstGeom prst="rect">
            <a:avLst/>
          </a:prstGeom>
          <a:ln>
            <a:solidFill>
              <a:schemeClr val="tx1"/>
            </a:solidFill>
          </a:ln>
          <a:effectLst>
            <a:softEdge rad="63500"/>
          </a:effectLst>
        </p:spPr>
      </p:pic>
      <p:sp>
        <p:nvSpPr>
          <p:cNvPr id="16" name="TextBox 15"/>
          <p:cNvSpPr txBox="1"/>
          <p:nvPr/>
        </p:nvSpPr>
        <p:spPr>
          <a:xfrm>
            <a:off x="535461" y="4644298"/>
            <a:ext cx="3739978" cy="400110"/>
          </a:xfrm>
          <a:prstGeom prst="rect">
            <a:avLst/>
          </a:prstGeom>
          <a:noFill/>
        </p:spPr>
        <p:txBody>
          <a:bodyPr wrap="square" rtlCol="0">
            <a:spAutoFit/>
          </a:bodyPr>
          <a:lstStyle/>
          <a:p>
            <a:r>
              <a:rPr lang="en-GB" sz="2000" dirty="0" err="1"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Erendira</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7" name="TextBox 16"/>
          <p:cNvSpPr txBox="1"/>
          <p:nvPr/>
        </p:nvSpPr>
        <p:spPr>
          <a:xfrm>
            <a:off x="535461" y="5012828"/>
            <a:ext cx="4555524" cy="1384995"/>
          </a:xfrm>
          <a:prstGeom prst="rect">
            <a:avLst/>
          </a:prstGeom>
          <a:noFill/>
        </p:spPr>
        <p:txBody>
          <a:bodyPr wrap="square" rtlCol="0">
            <a:spAutoFit/>
          </a:bodyPr>
          <a:lstStyle/>
          <a:p>
            <a:r>
              <a:rPr lang="en-GB" sz="1400" dirty="0" err="1" smtClean="0">
                <a:latin typeface="Baskerville Old Face" panose="02020602080505020303" pitchFamily="18" charset="0"/>
              </a:rPr>
              <a:t>Erendira</a:t>
            </a:r>
            <a:r>
              <a:rPr lang="en-GB" sz="1400" dirty="0" smtClean="0">
                <a:latin typeface="Baskerville Old Face" panose="02020602080505020303" pitchFamily="18" charset="0"/>
              </a:rPr>
              <a:t> is a long peninsular that branches over the northern part of Artumbria. It is a barren land which is largely uninhabited.  However along the coast are some small settlements which become more developed the further West they go, transferring into the </a:t>
            </a:r>
            <a:r>
              <a:rPr lang="en-GB" sz="1400" dirty="0" err="1" smtClean="0">
                <a:latin typeface="Baskerville Old Face" panose="02020602080505020303" pitchFamily="18" charset="0"/>
              </a:rPr>
              <a:t>Erendira</a:t>
            </a:r>
            <a:r>
              <a:rPr lang="en-GB" sz="1400" dirty="0" smtClean="0">
                <a:latin typeface="Baskerville Old Face" panose="02020602080505020303" pitchFamily="18" charset="0"/>
              </a:rPr>
              <a:t> Archipelago.  Here there are large slave towns where pirates operate from.  </a:t>
            </a:r>
            <a:endParaRPr lang="en-GB" sz="1400" dirty="0">
              <a:latin typeface="Baskerville Old Face" panose="02020602080505020303" pitchFamily="18"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1326" y="2559074"/>
            <a:ext cx="4292867" cy="2683042"/>
          </a:xfrm>
          <a:prstGeom prst="rect">
            <a:avLst/>
          </a:prstGeom>
          <a:ln>
            <a:solidFill>
              <a:schemeClr val="tx1"/>
            </a:solidFill>
          </a:ln>
          <a:effectLst>
            <a:softEdge rad="63500"/>
          </a:effectLst>
        </p:spPr>
      </p:pic>
    </p:spTree>
    <p:extLst>
      <p:ext uri="{BB962C8B-B14F-4D97-AF65-F5344CB8AC3E}">
        <p14:creationId xmlns:p14="http://schemas.microsoft.com/office/powerpoint/2010/main" val="381431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477795" y="531322"/>
            <a:ext cx="3809999" cy="584775"/>
          </a:xfrm>
          <a:prstGeom prst="rect">
            <a:avLst/>
          </a:prstGeom>
          <a:noFill/>
        </p:spPr>
        <p:txBody>
          <a:bodyPr wrap="square" rtlCol="0">
            <a:spAutoFit/>
          </a:bodyPr>
          <a:lstStyle/>
          <a:p>
            <a:pPr algn="ctr"/>
            <a:r>
              <a:rPr lang="en-GB" sz="32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Races of Artumbria</a:t>
            </a:r>
            <a:endParaRPr lang="en-GB" sz="32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8" name="TextBox 7"/>
          <p:cNvSpPr txBox="1"/>
          <p:nvPr/>
        </p:nvSpPr>
        <p:spPr>
          <a:xfrm>
            <a:off x="477795" y="1145340"/>
            <a:ext cx="3739978" cy="400110"/>
          </a:xfrm>
          <a:prstGeom prst="rect">
            <a:avLst/>
          </a:prstGeom>
          <a:noFill/>
        </p:spPr>
        <p:txBody>
          <a:bodyPr wrap="square" rtlCol="0">
            <a:spAutoFit/>
          </a:bodyPr>
          <a:lstStyle/>
          <a:p>
            <a:r>
              <a:rPr lang="en-GB" sz="20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Humans, Elves and Dwarves</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1" name="TextBox 10"/>
          <p:cNvSpPr txBox="1"/>
          <p:nvPr/>
        </p:nvSpPr>
        <p:spPr>
          <a:xfrm>
            <a:off x="477796" y="1545450"/>
            <a:ext cx="4555524" cy="2462213"/>
          </a:xfrm>
          <a:prstGeom prst="rect">
            <a:avLst/>
          </a:prstGeom>
          <a:noFill/>
        </p:spPr>
        <p:txBody>
          <a:bodyPr wrap="square" rtlCol="0">
            <a:spAutoFit/>
          </a:bodyPr>
          <a:lstStyle/>
          <a:p>
            <a:r>
              <a:rPr lang="en-GB" sz="1400" dirty="0" smtClean="0">
                <a:latin typeface="Baskerville Old Face" panose="02020602080505020303" pitchFamily="18" charset="0"/>
              </a:rPr>
              <a:t>The three Noble Races, as they are known, first arrived almost a thousand years ago. It is unknown where they came from or why they left.  Whether colonists or refugees, the three races founded Artumbria and have ruled it ever since.  Each race retains some of its unique characteristics: Elves have a natural affinity for the arcane arts, Dwarves are great smiths and engineers, and Humans are great merchants and leaders. Generally the three races live together peacefully and Artumbria functions as in integrated kingdom.  They are known as the Noble Races as they are the only ones who are permitted to own land.</a:t>
            </a:r>
            <a:endParaRPr lang="en-GB" sz="1400" dirty="0">
              <a:latin typeface="Baskerville Old Face" panose="02020602080505020303" pitchFamily="18" charset="0"/>
            </a:endParaRPr>
          </a:p>
        </p:txBody>
      </p:sp>
      <p:sp>
        <p:nvSpPr>
          <p:cNvPr id="12" name="TextBox 11"/>
          <p:cNvSpPr txBox="1"/>
          <p:nvPr/>
        </p:nvSpPr>
        <p:spPr>
          <a:xfrm>
            <a:off x="5103341" y="531322"/>
            <a:ext cx="3739978" cy="400110"/>
          </a:xfrm>
          <a:prstGeom prst="rect">
            <a:avLst/>
          </a:prstGeom>
          <a:noFill/>
        </p:spPr>
        <p:txBody>
          <a:bodyPr wrap="square" rtlCol="0">
            <a:spAutoFit/>
          </a:bodyPr>
          <a:lstStyle/>
          <a:p>
            <a:r>
              <a:rPr lang="en-GB" sz="20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Gnomes</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3" name="TextBox 12"/>
          <p:cNvSpPr txBox="1"/>
          <p:nvPr/>
        </p:nvSpPr>
        <p:spPr>
          <a:xfrm>
            <a:off x="5103341" y="899852"/>
            <a:ext cx="4555524" cy="3539430"/>
          </a:xfrm>
          <a:prstGeom prst="rect">
            <a:avLst/>
          </a:prstGeom>
          <a:noFill/>
        </p:spPr>
        <p:txBody>
          <a:bodyPr wrap="square" rtlCol="0">
            <a:spAutoFit/>
          </a:bodyPr>
          <a:lstStyle/>
          <a:p>
            <a:r>
              <a:rPr lang="en-GB" sz="1400" dirty="0" smtClean="0">
                <a:latin typeface="Baskerville Old Face" panose="02020602080505020303" pitchFamily="18" charset="0"/>
              </a:rPr>
              <a:t>Gnomes lived in the land that would become known as Artumbria long before the Noble Races arrived.  Their origins are in the Fey.  Lore amongst themselves dictates that they were originally born in the roots of </a:t>
            </a:r>
            <a:r>
              <a:rPr lang="en-GB" sz="1400" dirty="0" err="1" smtClean="0">
                <a:latin typeface="Baskerville Old Face" panose="02020602080505020303" pitchFamily="18" charset="0"/>
              </a:rPr>
              <a:t>Gnomora</a:t>
            </a:r>
            <a:r>
              <a:rPr lang="en-GB" sz="1400" dirty="0" smtClean="0">
                <a:latin typeface="Baskerville Old Face" panose="02020602080505020303" pitchFamily="18" charset="0"/>
              </a:rPr>
              <a:t> trees that existed in both the Fey and Material Worlds.  The Noble Races enslaved the Gnomes for hundreds of years, using them as labourers and servants.  Around </a:t>
            </a:r>
            <a:r>
              <a:rPr lang="en-GB" sz="1400" dirty="0">
                <a:latin typeface="Baskerville Old Face" panose="02020602080505020303" pitchFamily="18" charset="0"/>
              </a:rPr>
              <a:t>a</a:t>
            </a:r>
            <a:r>
              <a:rPr lang="en-GB" sz="1400" dirty="0" smtClean="0">
                <a:latin typeface="Baskerville Old Face" panose="02020602080505020303" pitchFamily="18" charset="0"/>
              </a:rPr>
              <a:t> hundred years ago they were led by one amongst them, </a:t>
            </a:r>
            <a:r>
              <a:rPr lang="en-GB" sz="1400" dirty="0" err="1" smtClean="0">
                <a:latin typeface="Baskerville Old Face" panose="02020602080505020303" pitchFamily="18" charset="0"/>
              </a:rPr>
              <a:t>Tallara</a:t>
            </a:r>
            <a:r>
              <a:rPr lang="en-GB" sz="1400" dirty="0" smtClean="0">
                <a:latin typeface="Baskerville Old Face" panose="02020602080505020303" pitchFamily="18" charset="0"/>
              </a:rPr>
              <a:t>, in a successful revolution where they ended their state of bondage.  Many returned to their previous traditions of subterranean and forest dwellings, but some remained amongst the Noble Races.  Those that have tried to integrate find it hard to be treated as equal citizens in a society that had kept them in slavery for hundreds of years.  Gnomes have a natural affinity for Fey magic and are generally of easy-going and kind temperament.  </a:t>
            </a:r>
            <a:endParaRPr lang="en-GB" sz="1400" dirty="0">
              <a:latin typeface="Baskerville Old Face" panose="02020602080505020303"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4578105"/>
            <a:ext cx="1132702" cy="1779960"/>
          </a:xfrm>
          <a:prstGeom prst="rect">
            <a:avLst/>
          </a:prstGeom>
          <a:ln>
            <a:solidFill>
              <a:schemeClr val="tx1"/>
            </a:solidFill>
          </a:ln>
          <a:effectLst>
            <a:softEdge rad="63500"/>
          </a:effec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4703" y="4573354"/>
            <a:ext cx="1260389" cy="1784711"/>
          </a:xfrm>
          <a:prstGeom prst="rect">
            <a:avLst/>
          </a:prstGeom>
          <a:ln>
            <a:solidFill>
              <a:schemeClr val="tx1"/>
            </a:solidFill>
          </a:ln>
          <a:effectLst>
            <a:softEdge rad="63500"/>
          </a:effectLst>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b="6427"/>
          <a:stretch/>
        </p:blipFill>
        <p:spPr>
          <a:xfrm>
            <a:off x="3155092" y="4566060"/>
            <a:ext cx="1374326" cy="1783080"/>
          </a:xfrm>
          <a:prstGeom prst="rect">
            <a:avLst/>
          </a:prstGeom>
          <a:ln>
            <a:solidFill>
              <a:schemeClr val="tx1"/>
            </a:solidFill>
          </a:ln>
          <a:effectLst>
            <a:softEdge rad="63500"/>
          </a:effectLst>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b="66142"/>
          <a:stretch/>
        </p:blipFill>
        <p:spPr>
          <a:xfrm>
            <a:off x="5864708" y="4566060"/>
            <a:ext cx="2528887" cy="1783080"/>
          </a:xfrm>
          <a:prstGeom prst="rect">
            <a:avLst/>
          </a:prstGeom>
          <a:ln>
            <a:solidFill>
              <a:schemeClr val="tx1"/>
            </a:solidFill>
          </a:ln>
          <a:effectLst>
            <a:softEdge rad="63500"/>
          </a:effectLst>
        </p:spPr>
      </p:pic>
    </p:spTree>
    <p:extLst>
      <p:ext uri="{BB962C8B-B14F-4D97-AF65-F5344CB8AC3E}">
        <p14:creationId xmlns:p14="http://schemas.microsoft.com/office/powerpoint/2010/main" val="15445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9905999" cy="6858001"/>
            <a:chOff x="0" y="-1"/>
            <a:chExt cx="9905999" cy="685800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905999" cy="6858001"/>
            </a:xfrm>
            <a:prstGeom prst="rect">
              <a:avLst/>
            </a:prstGeom>
          </p:spPr>
        </p:pic>
        <p:sp>
          <p:nvSpPr>
            <p:cNvPr id="10" name="Rectangle 9"/>
            <p:cNvSpPr/>
            <p:nvPr/>
          </p:nvSpPr>
          <p:spPr>
            <a:xfrm>
              <a:off x="321276" y="337751"/>
              <a:ext cx="9407610" cy="63678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378942" y="499742"/>
            <a:ext cx="3739978" cy="400110"/>
          </a:xfrm>
          <a:prstGeom prst="rect">
            <a:avLst/>
          </a:prstGeom>
          <a:noFill/>
        </p:spPr>
        <p:txBody>
          <a:bodyPr wrap="square" rtlCol="0">
            <a:spAutoFit/>
          </a:bodyPr>
          <a:lstStyle/>
          <a:p>
            <a:r>
              <a:rPr lang="en-GB" sz="20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Halflings</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1" name="TextBox 10"/>
          <p:cNvSpPr txBox="1"/>
          <p:nvPr/>
        </p:nvSpPr>
        <p:spPr>
          <a:xfrm>
            <a:off x="378943" y="899852"/>
            <a:ext cx="4555524" cy="3108543"/>
          </a:xfrm>
          <a:prstGeom prst="rect">
            <a:avLst/>
          </a:prstGeom>
          <a:noFill/>
        </p:spPr>
        <p:txBody>
          <a:bodyPr wrap="square" rtlCol="0">
            <a:spAutoFit/>
          </a:bodyPr>
          <a:lstStyle/>
          <a:p>
            <a:r>
              <a:rPr lang="en-GB" sz="1400" dirty="0" smtClean="0">
                <a:latin typeface="Baskerville Old Face" panose="02020602080505020303" pitchFamily="18" charset="0"/>
              </a:rPr>
              <a:t>Halflings have lived in Artumbria since before the Noble Races.  Their origins are unclear and few bother themselves with pondering it.  They built small communities along rivers and lived mostly as farmers.  Once the Noble Races arrived and established vast cities, the Halflings flourished.  Unlike the Gnomes, who were so alien to the Noble Races, the Halflings fit in with the new arrivals, and with Humans in particular.  They proved adept as merchants and thrived in the rapidly expanding social and cultural melting pot.  Some show interest in arcane studies, others adopted the Noble Races’ gods, but the majority live as merchants of some form or another.  It is now very rare to find a homogenous Halfling community and the vast majority live fully integrated in the cities and towns.    </a:t>
            </a:r>
            <a:endParaRPr lang="en-GB" sz="1400" dirty="0">
              <a:latin typeface="Baskerville Old Face" panose="02020602080505020303" pitchFamily="18" charset="0"/>
            </a:endParaRPr>
          </a:p>
        </p:txBody>
      </p:sp>
      <p:sp>
        <p:nvSpPr>
          <p:cNvPr id="12" name="TextBox 11"/>
          <p:cNvSpPr txBox="1"/>
          <p:nvPr/>
        </p:nvSpPr>
        <p:spPr>
          <a:xfrm>
            <a:off x="5103341" y="531322"/>
            <a:ext cx="3739978" cy="400110"/>
          </a:xfrm>
          <a:prstGeom prst="rect">
            <a:avLst/>
          </a:prstGeom>
          <a:noFill/>
        </p:spPr>
        <p:txBody>
          <a:bodyPr wrap="square" rtlCol="0">
            <a:spAutoFit/>
          </a:bodyPr>
          <a:lstStyle/>
          <a:p>
            <a:r>
              <a:rPr lang="en-GB" sz="2000" dirty="0" smtClean="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rPr>
              <a:t>Tieflings</a:t>
            </a:r>
            <a:endParaRPr lang="en-GB" sz="2000" dirty="0">
              <a:ln>
                <a:solidFill>
                  <a:sysClr val="windowText" lastClr="000000"/>
                </a:solidFill>
              </a:ln>
              <a:solidFill>
                <a:srgbClr val="FF0000"/>
              </a:solidFill>
              <a:effectLst>
                <a:outerShdw blurRad="38100" dist="38100" dir="2700000" algn="tl">
                  <a:srgbClr val="000000">
                    <a:alpha val="43137"/>
                  </a:srgbClr>
                </a:outerShdw>
              </a:effectLst>
              <a:latin typeface="Viner Hand ITC" panose="03070502030502020203" pitchFamily="66" charset="0"/>
            </a:endParaRPr>
          </a:p>
        </p:txBody>
      </p:sp>
      <p:sp>
        <p:nvSpPr>
          <p:cNvPr id="13" name="TextBox 12"/>
          <p:cNvSpPr txBox="1"/>
          <p:nvPr/>
        </p:nvSpPr>
        <p:spPr>
          <a:xfrm>
            <a:off x="5103341" y="899852"/>
            <a:ext cx="4555524" cy="3108543"/>
          </a:xfrm>
          <a:prstGeom prst="rect">
            <a:avLst/>
          </a:prstGeom>
          <a:noFill/>
        </p:spPr>
        <p:txBody>
          <a:bodyPr wrap="square" rtlCol="0">
            <a:spAutoFit/>
          </a:bodyPr>
          <a:lstStyle/>
          <a:p>
            <a:r>
              <a:rPr lang="en-GB" sz="1400" dirty="0" smtClean="0">
                <a:latin typeface="Baskerville Old Face" panose="02020602080505020303" pitchFamily="18" charset="0"/>
              </a:rPr>
              <a:t>Tieflings first began to be born after the Arcane Rift occurred in millennia past.  They are only born to human parents and there seems to be little rhyme or reason to why a Tiefling is born the way it is.  They are the result of an ancient battle where the Demon Realm attempted to pass over into the Material Realm and exist as a seemingly random mutation amongst humans.  Their treatment varies depending of their families and the local population.  Some Tieflings find themselves treated as an exotic oddities and can make a name for themselves amongst acting troupes, others can be hunted down and burnt at the stake.  The common treatment is fear, disdain and prejudice.  They often dwell in slum districts of cities, live as outcasts in the wild or travel to less civilised lands.  Tieflings are unable to reproduce.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484"/>
          <a:stretch/>
        </p:blipFill>
        <p:spPr>
          <a:xfrm>
            <a:off x="749010" y="4022151"/>
            <a:ext cx="1783613" cy="2732875"/>
          </a:xfrm>
          <a:prstGeom prst="rect">
            <a:avLst/>
          </a:prstGeom>
          <a:ln>
            <a:solidFill>
              <a:schemeClr val="tx1"/>
            </a:solidFill>
          </a:ln>
          <a:effectLst>
            <a:softEdge rad="127000"/>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5766" b="5902"/>
          <a:stretch/>
        </p:blipFill>
        <p:spPr>
          <a:xfrm>
            <a:off x="2532623" y="4008395"/>
            <a:ext cx="1783236" cy="2656016"/>
          </a:xfrm>
          <a:prstGeom prst="rect">
            <a:avLst/>
          </a:prstGeom>
          <a:ln>
            <a:solidFill>
              <a:schemeClr val="tx1"/>
            </a:solidFill>
          </a:ln>
          <a:effectLst>
            <a:softEdge rad="127000"/>
          </a:effec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4090" r="11728"/>
          <a:stretch/>
        </p:blipFill>
        <p:spPr>
          <a:xfrm>
            <a:off x="5994292" y="3963866"/>
            <a:ext cx="1268627" cy="2641425"/>
          </a:xfrm>
          <a:prstGeom prst="rect">
            <a:avLst/>
          </a:prstGeom>
          <a:ln>
            <a:solidFill>
              <a:schemeClr val="tx1"/>
            </a:solidFill>
          </a:ln>
          <a:effectLst>
            <a:softEdge rad="127000"/>
          </a:effectLst>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6998" t="3603" r="11784" b="35928"/>
          <a:stretch/>
        </p:blipFill>
        <p:spPr>
          <a:xfrm>
            <a:off x="7262919" y="3963865"/>
            <a:ext cx="1395469" cy="2641425"/>
          </a:xfrm>
          <a:prstGeom prst="rect">
            <a:avLst/>
          </a:prstGeom>
          <a:ln>
            <a:solidFill>
              <a:schemeClr val="tx1"/>
            </a:solidFill>
          </a:ln>
          <a:effectLst>
            <a:softEdge rad="127000"/>
          </a:effectLst>
        </p:spPr>
      </p:pic>
    </p:spTree>
    <p:extLst>
      <p:ext uri="{BB962C8B-B14F-4D97-AF65-F5344CB8AC3E}">
        <p14:creationId xmlns:p14="http://schemas.microsoft.com/office/powerpoint/2010/main" val="305268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2525</TotalTime>
  <Words>6353</Words>
  <Application>Microsoft Office PowerPoint</Application>
  <PresentationFormat>A4 Paper (210x297 mm)</PresentationFormat>
  <Paragraphs>277</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Baskerville Old Face</vt:lpstr>
      <vt:lpstr>Calibri</vt:lpstr>
      <vt:lpstr>Calibri Light</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W. Espensen (WE)</dc:creator>
  <cp:lastModifiedBy>Mr W. Espensen (WE)</cp:lastModifiedBy>
  <cp:revision>113</cp:revision>
  <dcterms:created xsi:type="dcterms:W3CDTF">2017-07-25T19:14:36Z</dcterms:created>
  <dcterms:modified xsi:type="dcterms:W3CDTF">2020-03-27T13:06:29Z</dcterms:modified>
</cp:coreProperties>
</file>